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3"/>
  </p:notesMasterIdLst>
  <p:handoutMasterIdLst>
    <p:handoutMasterId r:id="rId44"/>
  </p:handoutMasterIdLst>
  <p:sldIdLst>
    <p:sldId id="603" r:id="rId8"/>
    <p:sldId id="2340" r:id="rId9"/>
    <p:sldId id="739" r:id="rId10"/>
    <p:sldId id="2578" r:id="rId11"/>
    <p:sldId id="1763" r:id="rId12"/>
    <p:sldId id="1764" r:id="rId13"/>
    <p:sldId id="2585" r:id="rId14"/>
    <p:sldId id="2625" r:id="rId15"/>
    <p:sldId id="2626" r:id="rId16"/>
    <p:sldId id="2627" r:id="rId17"/>
    <p:sldId id="2628" r:id="rId18"/>
    <p:sldId id="2630" r:id="rId19"/>
    <p:sldId id="2631" r:id="rId20"/>
    <p:sldId id="2634" r:id="rId21"/>
    <p:sldId id="2629" r:id="rId22"/>
    <p:sldId id="2633" r:id="rId23"/>
    <p:sldId id="2635" r:id="rId24"/>
    <p:sldId id="2636" r:id="rId25"/>
    <p:sldId id="2644" r:id="rId26"/>
    <p:sldId id="2638" r:id="rId27"/>
    <p:sldId id="2639" r:id="rId28"/>
    <p:sldId id="2640" r:id="rId29"/>
    <p:sldId id="2641" r:id="rId30"/>
    <p:sldId id="2645" r:id="rId31"/>
    <p:sldId id="2642" r:id="rId32"/>
    <p:sldId id="2643" r:id="rId33"/>
    <p:sldId id="2646" r:id="rId34"/>
    <p:sldId id="2647" r:id="rId35"/>
    <p:sldId id="2648" r:id="rId36"/>
    <p:sldId id="2649" r:id="rId37"/>
    <p:sldId id="2650" r:id="rId38"/>
    <p:sldId id="2651" r:id="rId39"/>
    <p:sldId id="2652" r:id="rId40"/>
    <p:sldId id="2653" r:id="rId41"/>
    <p:sldId id="582" r:id="rId4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18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0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3/31/24 9:57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85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3/31/24 9:57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8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2024/3/31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VIDIA/Megatron-LM" TargetMode="Externa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363FC71-185C-8446-BD2E-7C6392ABD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0EF6D22-4DE6-F848-ACE6-193DD10022FE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5E39F909-857B-B742-95F7-C526B5FD0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827245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E889F60-5F42-8D4F-ABBD-0CDCAF7167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8646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821ED516-816B-0E4C-9533-082EA6462E19}"/>
              </a:ext>
            </a:extLst>
          </p:cNvPr>
          <p:cNvSpPr txBox="1">
            <a:spLocks/>
          </p:cNvSpPr>
          <p:nvPr/>
        </p:nvSpPr>
        <p:spPr>
          <a:xfrm>
            <a:off x="852696" y="1491224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4A0B1C0-6B6A-ED4C-ABA4-98E32A18058A}"/>
              </a:ext>
            </a:extLst>
          </p:cNvPr>
          <p:cNvSpPr txBox="1">
            <a:spLocks/>
          </p:cNvSpPr>
          <p:nvPr/>
        </p:nvSpPr>
        <p:spPr>
          <a:xfrm>
            <a:off x="852696" y="2532343"/>
            <a:ext cx="10403883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11500" kern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Megatron-LM</a:t>
            </a:r>
            <a:endParaRPr lang="en-US" altLang="zh-CN" sz="115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ABD4A4-C4F4-5E49-A088-A189DC52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Megatron-LM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06C381-14F8-954C-A3AA-ECEE91479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231" y="1428750"/>
            <a:ext cx="7988300" cy="400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96FE95-C3F3-EC41-A306-33C9B100A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402" y="5511587"/>
            <a:ext cx="9517957" cy="71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1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A14CC28-9E33-9641-ABCA-E6BA11C9B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Megatron-LM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F28C390-857F-304C-9D0B-C600942690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要实现在 </a:t>
            </a:r>
            <a:r>
              <a:rPr lang="en-US" altLang="zh-CN" dirty="0">
                <a:solidFill>
                  <a:srgbClr val="C00000"/>
                </a:solidFill>
              </a:rPr>
              <a:t>AI</a:t>
            </a:r>
            <a:r>
              <a:rPr lang="zh-CN" altLang="en-US" dirty="0">
                <a:solidFill>
                  <a:srgbClr val="C00000"/>
                </a:solidFill>
              </a:rPr>
              <a:t> 集群</a:t>
            </a:r>
            <a:r>
              <a:rPr lang="zh-CN" altLang="en-US" b="1" dirty="0">
                <a:solidFill>
                  <a:srgbClr val="C00000"/>
                </a:solidFill>
              </a:rPr>
              <a:t>高吞吐量</a:t>
            </a:r>
            <a:r>
              <a:rPr lang="zh-CN" altLang="en-US" dirty="0">
                <a:solidFill>
                  <a:srgbClr val="C00000"/>
                </a:solidFill>
              </a:rPr>
              <a:t>，需要在多个方面进行创新和精心设计：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高效计算核（</a:t>
            </a:r>
            <a:r>
              <a:rPr lang="en-US" altLang="zh-CN" dirty="0">
                <a:solidFill>
                  <a:srgbClr val="C00000"/>
                </a:solidFill>
              </a:rPr>
              <a:t>kernel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r>
              <a:rPr lang="zh-CN" altLang="en-US" dirty="0"/>
              <a:t>实现，基于计算操作 </a:t>
            </a:r>
            <a:r>
              <a:rPr lang="en-US" altLang="zh-CN" dirty="0"/>
              <a:t>compute-bound</a:t>
            </a:r>
            <a:r>
              <a:rPr lang="zh-CN" altLang="en-US" dirty="0"/>
              <a:t> 而非内存绑定 </a:t>
            </a:r>
            <a:r>
              <a:rPr lang="en-US" altLang="zh-CN" dirty="0"/>
              <a:t>memory-bound</a:t>
            </a:r>
            <a:endParaRPr lang="zh-CN" altLang="en-US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对网络模型进行</a:t>
            </a:r>
            <a:r>
              <a:rPr lang="zh-CN" altLang="en-US" dirty="0">
                <a:solidFill>
                  <a:srgbClr val="C00000"/>
                </a:solidFill>
              </a:rPr>
              <a:t>多维并行 </a:t>
            </a:r>
            <a:r>
              <a:rPr lang="en-US" altLang="zh-CN" dirty="0">
                <a:solidFill>
                  <a:srgbClr val="C00000"/>
                </a:solidFill>
              </a:rPr>
              <a:t>PTD</a:t>
            </a:r>
            <a:r>
              <a:rPr lang="zh-CN" altLang="en-US" dirty="0"/>
              <a:t>，以减少网络发送的字节数，提升模型利用率 </a:t>
            </a:r>
            <a:r>
              <a:rPr lang="en-US" altLang="zh-CN" dirty="0"/>
              <a:t>MFU</a:t>
            </a:r>
            <a:endParaRPr lang="zh-CN" altLang="en-US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特定通信域优化和高速硬件互联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588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AA6855-51E4-F94C-88D4-98B50CE9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：</a:t>
            </a:r>
            <a:r>
              <a:rPr lang="en-US" altLang="zh-CN" b="0" dirty="0"/>
              <a:t>Data parallelism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6B9E9B2-040E-244C-9263-DFD99DF6EB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808490" lvl="1" indent="-5715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2000" dirty="0"/>
              <a:t>Data parallelism,</a:t>
            </a:r>
            <a:r>
              <a:rPr lang="zh-CN" altLang="en-US" sz="2000" dirty="0"/>
              <a:t> </a:t>
            </a:r>
            <a:r>
              <a:rPr lang="en-US" altLang="zh-CN" sz="2000" dirty="0"/>
              <a:t>DP</a:t>
            </a:r>
            <a:endParaRPr lang="en-US" altLang="zh-CN" sz="2000" dirty="0">
              <a:solidFill>
                <a:srgbClr val="59595A"/>
              </a:solidFill>
            </a:endParaRPr>
          </a:p>
          <a:p>
            <a:pPr marL="808490" lvl="1" indent="-5715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2000" dirty="0"/>
              <a:t>Distribution Data Parallel,</a:t>
            </a:r>
            <a:r>
              <a:rPr lang="zh-CN" altLang="en-US" sz="2000" dirty="0"/>
              <a:t> </a:t>
            </a:r>
            <a:r>
              <a:rPr lang="en-US" altLang="zh-CN" sz="2000" dirty="0"/>
              <a:t>DDP</a:t>
            </a:r>
          </a:p>
          <a:p>
            <a:pPr marL="808490" lvl="1" indent="-5715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2000" dirty="0">
                <a:cs typeface="Futura Medium" panose="020B0602020204020303" pitchFamily="34" charset="-79"/>
              </a:rPr>
              <a:t>Fully Sharded Data Parallel, FSDP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8587F60-F683-914F-814E-C1D1B4305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073"/>
          <a:stretch/>
        </p:blipFill>
        <p:spPr>
          <a:xfrm>
            <a:off x="1793188" y="3076767"/>
            <a:ext cx="8624366" cy="32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97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AA6855-51E4-F94C-88D4-98B50CE9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：</a:t>
            </a:r>
            <a:r>
              <a:rPr lang="en-US" altLang="zh-CN" dirty="0"/>
              <a:t>Data parallelism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6B9E9B2-040E-244C-9263-DFD99DF6E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0766"/>
            <a:ext cx="10963473" cy="5054314"/>
          </a:xfrm>
        </p:spPr>
        <p:txBody>
          <a:bodyPr/>
          <a:lstStyle/>
          <a:p>
            <a:r>
              <a:rPr lang="en-US" altLang="zh-CN" sz="1800" dirty="0"/>
              <a:t>Divide parameters in the layer into different devices, which we called tensor model parallelism</a:t>
            </a:r>
          </a:p>
          <a:p>
            <a:pPr lvl="1"/>
            <a:r>
              <a:rPr lang="zh-CN" altLang="en-US" dirty="0"/>
              <a:t>张量并行：将计算图中的层内的参数切分到不同设备，即层内并行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829B60-C455-ED4E-B9CD-44D27A67C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111" y="2564075"/>
            <a:ext cx="6646539" cy="36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0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AA6855-51E4-F94C-88D4-98B50CE9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：</a:t>
            </a:r>
            <a:r>
              <a:rPr lang="en-US" altLang="zh-CN" dirty="0"/>
              <a:t>Data parallelism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6B9E9B2-040E-244C-9263-DFD99DF6E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0766"/>
            <a:ext cx="10963473" cy="5054314"/>
          </a:xfrm>
        </p:spPr>
        <p:txBody>
          <a:bodyPr/>
          <a:lstStyle/>
          <a:p>
            <a:r>
              <a:rPr lang="en-US" altLang="zh-CN" sz="1800" dirty="0"/>
              <a:t>Model divided layers</a:t>
            </a:r>
            <a:r>
              <a:rPr lang="zh-CN" altLang="en-US" sz="1800" dirty="0"/>
              <a:t> </a:t>
            </a:r>
            <a:r>
              <a:rPr lang="en-US" altLang="zh-CN" sz="1800" dirty="0"/>
              <a:t>into different devices, which we called pipeline parallelism</a:t>
            </a:r>
          </a:p>
          <a:p>
            <a:pPr lvl="1"/>
            <a:r>
              <a:rPr lang="zh-CN" altLang="en-US" dirty="0"/>
              <a:t>流水并行：按模型</a:t>
            </a:r>
            <a:r>
              <a:rPr lang="en-US" altLang="zh-CN" dirty="0"/>
              <a:t>layer</a:t>
            </a:r>
            <a:r>
              <a:rPr lang="zh-CN" altLang="en-US" dirty="0"/>
              <a:t>层切分到不同设备，即层间并行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65A1EF-9029-084B-A9C4-39C7ED0B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055" y="2590429"/>
            <a:ext cx="6331192" cy="36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07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0C13E-82D3-934A-82F0-42AF4E13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Megatron-LM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223A3D-5ABC-2742-9340-0008EC1C0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045"/>
          <a:stretch/>
        </p:blipFill>
        <p:spPr>
          <a:xfrm>
            <a:off x="1243045" y="1280806"/>
            <a:ext cx="9710671" cy="501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0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7200" dirty="0"/>
              <a:t>2.1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zh-CN" altLang="en-US" dirty="0"/>
              <a:t>整体代码架构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838856C-4570-A142-AF54-59E753A2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 </a:t>
            </a:r>
            <a:r>
              <a:rPr lang="en-US" altLang="zh-CN" dirty="0"/>
              <a:t>Step1</a:t>
            </a:r>
            <a:r>
              <a:rPr lang="zh-CN" altLang="en-US" dirty="0"/>
              <a:t>：启动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F4A456-E24B-394D-B53B-9B31EAF02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29555"/>
            <a:ext cx="10963473" cy="492552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分布式启动</a:t>
            </a:r>
          </a:p>
          <a:p>
            <a:pPr lvl="1"/>
            <a:r>
              <a:rPr lang="zh-CN" altLang="en-US" dirty="0"/>
              <a:t>启动脚本在 </a:t>
            </a:r>
            <a:r>
              <a:rPr lang="en-US" altLang="zh-CN" dirty="0"/>
              <a:t>examples/</a:t>
            </a:r>
            <a:r>
              <a:rPr lang="en-US" altLang="zh-CN" dirty="0" err="1"/>
              <a:t>pretrain_bert_distributed.sh</a:t>
            </a:r>
            <a:r>
              <a:rPr lang="zh-CN" altLang="en-US" dirty="0"/>
              <a:t>，其利用了 </a:t>
            </a:r>
            <a:r>
              <a:rPr lang="en-US" altLang="zh-CN" dirty="0" err="1"/>
              <a:t>torch.distributed.launch</a:t>
            </a:r>
            <a:r>
              <a:rPr lang="en-US" altLang="zh-CN" dirty="0"/>
              <a:t> </a:t>
            </a:r>
            <a:r>
              <a:rPr lang="zh-CN" altLang="en-US" dirty="0"/>
              <a:t>来启动多个进程。具体业务代码是 </a:t>
            </a:r>
            <a:r>
              <a:rPr lang="en-US" altLang="zh-CN" dirty="0" err="1"/>
              <a:t>pretrain_bert.py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因为 </a:t>
            </a:r>
            <a:r>
              <a:rPr lang="en-US" altLang="zh-CN" dirty="0"/>
              <a:t>GPUS_PER_NODE </a:t>
            </a:r>
            <a:r>
              <a:rPr lang="zh-CN" altLang="en-US" dirty="0"/>
              <a:t>是</a:t>
            </a:r>
            <a:r>
              <a:rPr lang="en-US" altLang="zh-CN" dirty="0"/>
              <a:t>8</a:t>
            </a:r>
            <a:r>
              <a:rPr lang="zh-CN" altLang="en-US" dirty="0"/>
              <a:t>，所以 </a:t>
            </a:r>
            <a:r>
              <a:rPr lang="en-US" altLang="zh-CN" dirty="0" err="1"/>
              <a:t>nproc_per_node</a:t>
            </a:r>
            <a:r>
              <a:rPr lang="en-US" altLang="zh-CN" dirty="0"/>
              <a:t> </a:t>
            </a:r>
            <a:r>
              <a:rPr lang="zh-CN" altLang="en-US" dirty="0"/>
              <a:t>是</a:t>
            </a:r>
            <a:r>
              <a:rPr lang="en-US" altLang="zh-CN" dirty="0"/>
              <a:t>8</a:t>
            </a:r>
            <a:r>
              <a:rPr lang="zh-CN" altLang="en-US" dirty="0"/>
              <a:t>，这样，在本机上就启动了</a:t>
            </a:r>
            <a:r>
              <a:rPr lang="en-US" altLang="zh-CN" dirty="0"/>
              <a:t>8</a:t>
            </a:r>
            <a:r>
              <a:rPr lang="zh-CN" altLang="en-US" dirty="0"/>
              <a:t>个进程，每个进程之中含有</a:t>
            </a:r>
            <a:r>
              <a:rPr lang="zh-CN" altLang="en-US" b="1" dirty="0"/>
              <a:t>模型的一部分</a:t>
            </a:r>
            <a:r>
              <a:rPr lang="zh-CN" altLang="en-US" dirty="0"/>
              <a:t>。进程的 </a:t>
            </a:r>
            <a:r>
              <a:rPr lang="en-US" altLang="zh-CN" dirty="0"/>
              <a:t>rank </a:t>
            </a:r>
            <a:r>
              <a:rPr lang="zh-CN" altLang="en-US" dirty="0"/>
              <a:t>是被 </a:t>
            </a:r>
            <a:r>
              <a:rPr lang="en-US" altLang="zh-CN" dirty="0" err="1"/>
              <a:t>torch.distributed.launch</a:t>
            </a:r>
            <a:r>
              <a:rPr lang="en-US" altLang="zh-CN" dirty="0"/>
              <a:t> </a:t>
            </a:r>
            <a:r>
              <a:rPr lang="zh-CN" altLang="en-US" dirty="0"/>
              <a:t>调用 </a:t>
            </a:r>
            <a:r>
              <a:rPr lang="en-US" altLang="zh-CN" dirty="0"/>
              <a:t>elastic </a:t>
            </a:r>
            <a:r>
              <a:rPr lang="zh-CN" altLang="en-US" dirty="0"/>
              <a:t>自动分配的。</a:t>
            </a:r>
          </a:p>
        </p:txBody>
      </p:sp>
    </p:spTree>
    <p:extLst>
      <p:ext uri="{BB962C8B-B14F-4D97-AF65-F5344CB8AC3E}">
        <p14:creationId xmlns:p14="http://schemas.microsoft.com/office/powerpoint/2010/main" val="413535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2B7D6FE3-098D-8847-ACFE-3DE2ADAB1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 </a:t>
            </a:r>
            <a:r>
              <a:rPr lang="en-US" altLang="zh-CN" dirty="0"/>
              <a:t>Step1</a:t>
            </a:r>
            <a:r>
              <a:rPr lang="zh-CN" altLang="en-US" dirty="0"/>
              <a:t>：启动</a:t>
            </a:r>
            <a:endParaRPr kumimoji="1" lang="zh-CN" altLang="en-US" dirty="0"/>
          </a:p>
        </p:txBody>
      </p:sp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CC20AB53-56E2-D04F-BB16-034C87FCC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75008"/>
            <a:ext cx="10963473" cy="508007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构造基础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b="1" dirty="0"/>
              <a:t>获取模型</a:t>
            </a:r>
          </a:p>
          <a:p>
            <a:pPr lvl="1"/>
            <a:r>
              <a:rPr lang="en-US" altLang="zh-CN" dirty="0" err="1"/>
              <a:t>model_provider</a:t>
            </a:r>
            <a:r>
              <a:rPr lang="zh-CN" altLang="en-US" dirty="0"/>
              <a:t>返回模型普通版本（</a:t>
            </a:r>
            <a:r>
              <a:rPr lang="en-US" altLang="zh-CN" dirty="0"/>
              <a:t>vanilla version</a:t>
            </a:r>
            <a:r>
              <a:rPr lang="zh-CN" altLang="en-US" dirty="0"/>
              <a:t>）。所谓</a:t>
            </a:r>
            <a:r>
              <a:rPr lang="en-US" altLang="zh-CN" dirty="0"/>
              <a:t>vanilla</a:t>
            </a:r>
            <a:r>
              <a:rPr lang="zh-CN" altLang="en-US" dirty="0"/>
              <a:t>，我们指的是一个简单的</a:t>
            </a:r>
            <a:r>
              <a:rPr lang="en-US" altLang="zh-CN" dirty="0" err="1"/>
              <a:t>cpu</a:t>
            </a:r>
            <a:r>
              <a:rPr lang="zh-CN" altLang="en-US" dirty="0"/>
              <a:t>模型，没有 </a:t>
            </a:r>
            <a:r>
              <a:rPr lang="en-US" altLang="zh-CN" dirty="0"/>
              <a:t>fp16</a:t>
            </a:r>
            <a:r>
              <a:rPr lang="zh-CN" altLang="en-US" dirty="0"/>
              <a:t>或 </a:t>
            </a:r>
            <a:r>
              <a:rPr lang="en-US" altLang="zh-CN" dirty="0" err="1"/>
              <a:t>ddp</a:t>
            </a:r>
            <a:r>
              <a:rPr lang="zh-CN" altLang="en-US" dirty="0"/>
              <a:t>，但是已经被 </a:t>
            </a:r>
            <a:r>
              <a:rPr lang="en-US" altLang="zh-CN" dirty="0"/>
              <a:t>Megatron </a:t>
            </a:r>
            <a:r>
              <a:rPr lang="zh-CN" altLang="en-US" dirty="0"/>
              <a:t>改造为并行的版本。</a:t>
            </a:r>
          </a:p>
          <a:p>
            <a:r>
              <a:rPr lang="zh-CN" altLang="en-US" b="1" dirty="0"/>
              <a:t>获取数据集</a:t>
            </a:r>
          </a:p>
          <a:p>
            <a:pPr lvl="1"/>
            <a:r>
              <a:rPr lang="en-US" altLang="zh-CN" dirty="0" err="1"/>
              <a:t>train_valid_test_datasets_provider</a:t>
            </a:r>
            <a:r>
              <a:rPr lang="en-US" altLang="zh-CN" dirty="0"/>
              <a:t> </a:t>
            </a:r>
            <a:r>
              <a:rPr lang="zh-CN" altLang="en-US" dirty="0"/>
              <a:t>接受</a:t>
            </a:r>
            <a:r>
              <a:rPr lang="en-US" altLang="zh-CN" dirty="0"/>
              <a:t>train/valid/test</a:t>
            </a:r>
            <a:r>
              <a:rPr lang="zh-CN" altLang="en-US" dirty="0"/>
              <a:t>数据集的大小，返回 “</a:t>
            </a:r>
            <a:r>
              <a:rPr lang="en-US" altLang="zh-CN" dirty="0"/>
              <a:t>train</a:t>
            </a:r>
            <a:r>
              <a:rPr lang="zh-CN" altLang="en-US" dirty="0"/>
              <a:t>，</a:t>
            </a:r>
            <a:r>
              <a:rPr lang="en-US" altLang="zh-CN" dirty="0"/>
              <a:t>valid</a:t>
            </a:r>
            <a:r>
              <a:rPr lang="zh-CN" altLang="en-US" dirty="0"/>
              <a:t>，</a:t>
            </a:r>
            <a:r>
              <a:rPr lang="en-US" altLang="zh-CN" dirty="0"/>
              <a:t>test” </a:t>
            </a:r>
            <a:r>
              <a:rPr lang="zh-CN" altLang="en-US" dirty="0"/>
              <a:t>数据集。</a:t>
            </a:r>
          </a:p>
          <a:p>
            <a:r>
              <a:rPr lang="zh-CN" altLang="en-US" b="1" dirty="0"/>
              <a:t>步进函数</a:t>
            </a:r>
          </a:p>
          <a:p>
            <a:pPr lvl="1"/>
            <a:r>
              <a:rPr lang="en-US" altLang="zh-CN" dirty="0" err="1"/>
              <a:t>forward_step</a:t>
            </a:r>
            <a:r>
              <a:rPr lang="zh-CN" altLang="en-US" dirty="0"/>
              <a:t> 接受“数据迭代器”和“模型”，并返回“</a:t>
            </a:r>
            <a:r>
              <a:rPr lang="en-US" altLang="zh-CN" dirty="0"/>
              <a:t>loss”</a:t>
            </a:r>
            <a:r>
              <a:rPr lang="zh-CN" altLang="en-US" dirty="0"/>
              <a:t>标量，该标量带有一个字典，其中</a:t>
            </a:r>
            <a:r>
              <a:rPr lang="en-US" altLang="zh-CN" dirty="0" err="1"/>
              <a:t>key:value</a:t>
            </a:r>
            <a:r>
              <a:rPr lang="zh-CN" altLang="en-US" dirty="0"/>
              <a:t>是希望在训练期间监视信息，例如“</a:t>
            </a:r>
            <a:r>
              <a:rPr lang="en-US" altLang="zh-CN" dirty="0" err="1"/>
              <a:t>lm</a:t>
            </a:r>
            <a:r>
              <a:rPr lang="en-US" altLang="zh-CN" dirty="0"/>
              <a:t> </a:t>
            </a:r>
            <a:r>
              <a:rPr lang="en-US" altLang="zh-CN" dirty="0" err="1"/>
              <a:t>loss:value</a:t>
            </a:r>
            <a:r>
              <a:rPr lang="en-US" altLang="zh-CN" dirty="0"/>
              <a:t>”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559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2B7D6FE3-098D-8847-ACFE-3DE2ADAB1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 </a:t>
            </a:r>
            <a:r>
              <a:rPr lang="en-US" altLang="zh-CN" dirty="0"/>
              <a:t>Step1</a:t>
            </a:r>
            <a:r>
              <a:rPr lang="zh-CN" altLang="en-US" dirty="0"/>
              <a:t>：启动</a:t>
            </a:r>
            <a:endParaRPr kumimoji="1" lang="zh-CN" altLang="en-US" dirty="0"/>
          </a:p>
        </p:txBody>
      </p:sp>
      <p:sp>
        <p:nvSpPr>
          <p:cNvPr id="20" name="内容占位符 19">
            <a:extLst>
              <a:ext uri="{FF2B5EF4-FFF2-40B4-BE49-F238E27FC236}">
                <a16:creationId xmlns:a16="http://schemas.microsoft.com/office/drawing/2014/main" id="{CC20AB53-56E2-D04F-BB16-034C87FCC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75008"/>
            <a:ext cx="10963473" cy="508007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构造基础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b="1" dirty="0"/>
              <a:t>广播数据</a:t>
            </a:r>
          </a:p>
          <a:p>
            <a:pPr lvl="1"/>
            <a:r>
              <a:rPr lang="en-US" altLang="zh-CN" dirty="0"/>
              <a:t>forward_step </a:t>
            </a:r>
            <a:r>
              <a:rPr lang="zh-CN" altLang="en-US" dirty="0"/>
              <a:t>会调用 </a:t>
            </a:r>
            <a:r>
              <a:rPr lang="en-US" altLang="zh-CN" dirty="0"/>
              <a:t>get_batch </a:t>
            </a:r>
            <a:r>
              <a:rPr lang="zh-CN" altLang="en-US" dirty="0"/>
              <a:t>获取</a:t>
            </a:r>
            <a:r>
              <a:rPr lang="en-US" altLang="zh-CN" dirty="0"/>
              <a:t>batch </a:t>
            </a:r>
            <a:r>
              <a:rPr lang="zh-CN" altLang="en-US" dirty="0"/>
              <a:t>数据，其内部会从迭代器获取数据，然后使用</a:t>
            </a:r>
            <a:r>
              <a:rPr lang="en-US" altLang="zh-CN" dirty="0" err="1"/>
              <a:t>broadcast_data</a:t>
            </a:r>
            <a:r>
              <a:rPr lang="zh-CN" altLang="en-US" dirty="0"/>
              <a:t>函数把输入数据从 </a:t>
            </a:r>
            <a:r>
              <a:rPr lang="en-US" altLang="zh-CN" dirty="0"/>
              <a:t>rank 0 </a:t>
            </a:r>
            <a:r>
              <a:rPr lang="zh-CN" altLang="en-US" dirty="0"/>
              <a:t>广播到所有</a:t>
            </a:r>
            <a:r>
              <a:rPr lang="en-US" altLang="zh-CN" dirty="0"/>
              <a:t>tensor-model-parallel </a:t>
            </a:r>
            <a:r>
              <a:rPr lang="zh-CN" altLang="en-US" dirty="0"/>
              <a:t>其他 </a:t>
            </a:r>
            <a:r>
              <a:rPr lang="en-US" altLang="zh-CN" dirty="0"/>
              <a:t>ranks</a:t>
            </a:r>
            <a:r>
              <a:rPr lang="zh-CN" altLang="en-US" dirty="0"/>
              <a:t>之上。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6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逻辑图具体如下，三个不同的函数分别为预训练提供不同的功能输入，做到了解耦。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FBD436-1ADE-2240-9CC8-9C46AB0F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14" y="2510174"/>
            <a:ext cx="10375933" cy="3407023"/>
          </a:xfrm>
          <a:prstGeom prst="rect">
            <a:avLst/>
          </a:prstGeom>
        </p:spPr>
      </p:pic>
      <p:sp>
        <p:nvSpPr>
          <p:cNvPr id="11" name="标题 2">
            <a:extLst>
              <a:ext uri="{FF2B5EF4-FFF2-40B4-BE49-F238E27FC236}">
                <a16:creationId xmlns:a16="http://schemas.microsoft.com/office/drawing/2014/main" id="{F010E22B-ED28-604E-A466-A64786056D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l" defTabSz="1219200" rtl="0" eaLnBrk="1" latinLnBrk="0" hangingPunct="1">
              <a:spcBef>
                <a:spcPct val="0"/>
              </a:spcBef>
              <a:buNone/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 </a:t>
            </a:r>
            <a:r>
              <a:rPr lang="en-US" altLang="zh-CN" dirty="0"/>
              <a:t>Step1</a:t>
            </a:r>
            <a:r>
              <a:rPr lang="en-US" dirty="0"/>
              <a:t>：</a:t>
            </a:r>
            <a:r>
              <a:rPr lang="zh-CN" altLang="en-US" dirty="0"/>
              <a:t>启动</a:t>
            </a:r>
          </a:p>
        </p:txBody>
      </p:sp>
    </p:spTree>
    <p:extLst>
      <p:ext uri="{BB962C8B-B14F-4D97-AF65-F5344CB8AC3E}">
        <p14:creationId xmlns:p14="http://schemas.microsoft.com/office/powerpoint/2010/main" val="2366873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Step2</a:t>
            </a:r>
            <a:r>
              <a:rPr lang="zh-CN" altLang="en-US" dirty="0"/>
              <a:t>：</a:t>
            </a:r>
            <a:r>
              <a:rPr lang="en-US" altLang="zh-CN" dirty="0"/>
              <a:t> Pretrain</a:t>
            </a:r>
            <a:r>
              <a:rPr lang="zh-CN" altLang="en-US" dirty="0"/>
              <a:t> 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初始化</a:t>
            </a:r>
            <a:r>
              <a:rPr lang="en-US" altLang="zh-CN" dirty="0"/>
              <a:t>Megatron</a:t>
            </a:r>
            <a:r>
              <a:rPr lang="zh-CN" altLang="en-US" dirty="0"/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model_provider</a:t>
            </a:r>
            <a:r>
              <a:rPr lang="zh-CN" altLang="en-US" dirty="0"/>
              <a:t>设置模型、优化器和</a:t>
            </a:r>
            <a:r>
              <a:rPr lang="en-US" altLang="zh-CN" dirty="0"/>
              <a:t>lr</a:t>
            </a:r>
            <a:r>
              <a:rPr lang="zh-CN" altLang="en-US" dirty="0"/>
              <a:t>计划。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调用</a:t>
            </a:r>
            <a:r>
              <a:rPr lang="en-US" altLang="zh-CN" dirty="0"/>
              <a:t>train_val_test_data_provider</a:t>
            </a:r>
            <a:r>
              <a:rPr lang="zh-CN" altLang="en-US" dirty="0"/>
              <a:t>以获取</a:t>
            </a:r>
            <a:r>
              <a:rPr lang="en-US" altLang="zh-CN" dirty="0"/>
              <a:t>train/val/test</a:t>
            </a:r>
            <a:r>
              <a:rPr lang="zh-CN" altLang="en-US" dirty="0"/>
              <a:t>数据集。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forward_step_func</a:t>
            </a:r>
            <a:r>
              <a:rPr lang="zh-CN" altLang="en-US" dirty="0"/>
              <a:t>训练模型。</a:t>
            </a:r>
          </a:p>
        </p:txBody>
      </p:sp>
    </p:spTree>
    <p:extLst>
      <p:ext uri="{BB962C8B-B14F-4D97-AF65-F5344CB8AC3E}">
        <p14:creationId xmlns:p14="http://schemas.microsoft.com/office/powerpoint/2010/main" val="159834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en-US" dirty="0"/>
              <a:t>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initialize_megatron</a:t>
            </a:r>
          </a:p>
          <a:p>
            <a:pPr lvl="1"/>
            <a:r>
              <a:rPr lang="en-US" altLang="zh-CN" dirty="0" err="1"/>
              <a:t>initialize_megatron</a:t>
            </a:r>
            <a:r>
              <a:rPr lang="en-US" altLang="zh-CN" dirty="0"/>
              <a:t> </a:t>
            </a:r>
            <a:r>
              <a:rPr lang="zh-CN" altLang="en-US" dirty="0"/>
              <a:t>设置全局变量，初始化分布式环境等。</a:t>
            </a:r>
          </a:p>
        </p:txBody>
      </p:sp>
    </p:spTree>
    <p:extLst>
      <p:ext uri="{BB962C8B-B14F-4D97-AF65-F5344CB8AC3E}">
        <p14:creationId xmlns:p14="http://schemas.microsoft.com/office/powerpoint/2010/main" val="1620829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en-US" dirty="0"/>
              <a:t>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初始化分布式环境：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_</a:t>
            </a:r>
            <a:r>
              <a:rPr lang="en-US" altLang="zh-CN" dirty="0" err="1"/>
              <a:t>initialize_distributed</a:t>
            </a:r>
            <a:r>
              <a:rPr lang="en-US" altLang="zh-CN" dirty="0"/>
              <a:t>() </a:t>
            </a:r>
            <a:r>
              <a:rPr lang="zh-CN" altLang="en-US" dirty="0"/>
              <a:t>位于 </a:t>
            </a:r>
            <a:r>
              <a:rPr lang="en-US" altLang="zh-CN" dirty="0" err="1"/>
              <a:t>megatron</a:t>
            </a:r>
            <a:r>
              <a:rPr lang="en-US" altLang="zh-CN" dirty="0"/>
              <a:t>/</a:t>
            </a:r>
            <a:r>
              <a:rPr lang="en-US" altLang="zh-CN" dirty="0" err="1"/>
              <a:t>initialize.py</a:t>
            </a:r>
            <a:r>
              <a:rPr lang="zh-CN" altLang="en-US" dirty="0"/>
              <a:t>：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800" dirty="0"/>
              <a:t>调用 </a:t>
            </a:r>
            <a:r>
              <a:rPr lang="en-US" altLang="zh-CN" sz="1800" dirty="0" err="1"/>
              <a:t>torch.distributed.init_process_group</a:t>
            </a:r>
            <a:r>
              <a:rPr lang="en-US" altLang="zh-CN" sz="1800" dirty="0"/>
              <a:t> </a:t>
            </a:r>
            <a:r>
              <a:rPr lang="zh-CN" altLang="en-US" sz="1800" dirty="0"/>
              <a:t>初始化分布式环境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800" dirty="0"/>
              <a:t>调用 </a:t>
            </a:r>
            <a:r>
              <a:rPr lang="en-US" altLang="zh-CN" sz="1800" dirty="0" err="1"/>
              <a:t>mpu.initialize_model_parallel</a:t>
            </a:r>
            <a:r>
              <a:rPr lang="en-US" altLang="zh-CN" sz="1800" dirty="0"/>
              <a:t> </a:t>
            </a:r>
            <a:r>
              <a:rPr lang="zh-CN" altLang="en-US" sz="1800" dirty="0"/>
              <a:t>来设置模型并行，数据并行等各种进程组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创建完</a:t>
            </a:r>
            <a:r>
              <a:rPr lang="en-US" altLang="zh-CN" dirty="0"/>
              <a:t>worker</a:t>
            </a:r>
            <a:r>
              <a:rPr lang="zh-CN" altLang="en-US" dirty="0"/>
              <a:t>进程之后，程序需要知道哪些进程在训练同一个模型，</a:t>
            </a:r>
            <a:r>
              <a:rPr lang="en-US" altLang="zh-CN" dirty="0" err="1"/>
              <a:t>torch.distributed.init_process_group</a:t>
            </a:r>
            <a:r>
              <a:rPr lang="en-US" altLang="zh-CN" dirty="0"/>
              <a:t> </a:t>
            </a:r>
            <a:r>
              <a:rPr lang="zh-CN" altLang="en-US" dirty="0"/>
              <a:t>就实现了这个功能。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 err="1"/>
              <a:t>torch.distributed.init_process_group</a:t>
            </a:r>
            <a:r>
              <a:rPr lang="en-US" altLang="zh-CN" dirty="0"/>
              <a:t> </a:t>
            </a:r>
            <a:r>
              <a:rPr lang="zh-CN" altLang="en-US" dirty="0"/>
              <a:t>会生成一个进程组，同组内进程训练同一个模型，也能确定用什么方式进行通信。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进程组会给组内每个进程一个序号，就是</a:t>
            </a:r>
            <a:r>
              <a:rPr lang="en-US" altLang="zh-CN" dirty="0" err="1"/>
              <a:t>gloabl</a:t>
            </a:r>
            <a:r>
              <a:rPr lang="en-US" altLang="zh-CN" dirty="0"/>
              <a:t> rank</a:t>
            </a:r>
            <a:r>
              <a:rPr lang="zh-CN" altLang="en-US" dirty="0"/>
              <a:t>，如果是多机并行，每个机器创建的进程之间也有一个序号，就是 </a:t>
            </a:r>
            <a:r>
              <a:rPr lang="en-US" altLang="zh-CN" dirty="0"/>
              <a:t>local rank</a:t>
            </a:r>
            <a:r>
              <a:rPr lang="zh-CN" altLang="en-US" dirty="0"/>
              <a:t>。如果是单机多卡并行，</a:t>
            </a:r>
            <a:r>
              <a:rPr lang="en-US" altLang="zh-CN" dirty="0"/>
              <a:t>local rank </a:t>
            </a:r>
            <a:r>
              <a:rPr lang="zh-CN" altLang="en-US" dirty="0"/>
              <a:t>和 </a:t>
            </a:r>
            <a:r>
              <a:rPr lang="en-US" altLang="zh-CN" dirty="0"/>
              <a:t>global rank</a:t>
            </a:r>
            <a:r>
              <a:rPr lang="zh-CN" altLang="en-US" dirty="0"/>
              <a:t>是一致的。</a:t>
            </a:r>
          </a:p>
        </p:txBody>
      </p:sp>
    </p:spTree>
    <p:extLst>
      <p:ext uri="{BB962C8B-B14F-4D97-AF65-F5344CB8AC3E}">
        <p14:creationId xmlns:p14="http://schemas.microsoft.com/office/powerpoint/2010/main" val="776251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en-US" dirty="0"/>
              <a:t>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 初始化进程组全局变量：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_</a:t>
            </a:r>
            <a:r>
              <a:rPr lang="en-US" altLang="zh-CN" dirty="0" err="1"/>
              <a:t>initialize_distributed</a:t>
            </a:r>
            <a:r>
              <a:rPr lang="en-US" altLang="zh-CN" dirty="0"/>
              <a:t>() </a:t>
            </a:r>
            <a:r>
              <a:rPr lang="zh-CN" altLang="en-US" dirty="0"/>
              <a:t>位于 </a:t>
            </a:r>
            <a:r>
              <a:rPr lang="en-US" altLang="zh-CN" dirty="0" err="1"/>
              <a:t>megatron</a:t>
            </a:r>
            <a:r>
              <a:rPr lang="en-US" altLang="zh-CN" dirty="0"/>
              <a:t>/</a:t>
            </a:r>
            <a:r>
              <a:rPr lang="en-US" altLang="zh-CN" dirty="0" err="1"/>
              <a:t>initialize.py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zh-CN" altLang="en-US" dirty="0"/>
              <a:t>调用 </a:t>
            </a:r>
            <a:r>
              <a:rPr lang="en-US" altLang="zh-CN" dirty="0" err="1"/>
              <a:t>torch.distributed.init_process_group</a:t>
            </a:r>
            <a:r>
              <a:rPr lang="en-US" altLang="zh-CN" dirty="0"/>
              <a:t> </a:t>
            </a:r>
            <a:r>
              <a:rPr lang="zh-CN" altLang="en-US" dirty="0"/>
              <a:t>初始化分布式环境</a:t>
            </a:r>
            <a:endParaRPr lang="en-US" altLang="zh-CN" dirty="0"/>
          </a:p>
          <a:p>
            <a:pPr lvl="2"/>
            <a:r>
              <a:rPr lang="zh-CN" altLang="en-US" dirty="0"/>
              <a:t>调用 </a:t>
            </a:r>
            <a:r>
              <a:rPr lang="en-US" altLang="zh-CN" dirty="0" err="1"/>
              <a:t>mpu.initialize_model_parallel</a:t>
            </a:r>
            <a:r>
              <a:rPr lang="en-US" altLang="zh-CN" dirty="0"/>
              <a:t> </a:t>
            </a:r>
            <a:r>
              <a:rPr lang="zh-CN" altLang="en-US" dirty="0"/>
              <a:t>来设置模型并行，数据并行等各种进程组</a:t>
            </a:r>
          </a:p>
          <a:p>
            <a:pPr lvl="1"/>
            <a:r>
              <a:rPr lang="zh-CN" altLang="en-US" dirty="0"/>
              <a:t>创建完</a:t>
            </a:r>
            <a:r>
              <a:rPr lang="en-US" altLang="zh-CN" dirty="0"/>
              <a:t>worker</a:t>
            </a:r>
            <a:r>
              <a:rPr lang="zh-CN" altLang="en-US" dirty="0"/>
              <a:t>进程之后，程序需要知道哪些进程在训练同一个模型，</a:t>
            </a:r>
            <a:r>
              <a:rPr lang="en-US" altLang="zh-CN" dirty="0" err="1"/>
              <a:t>torch.distributed.init_process_group</a:t>
            </a:r>
            <a:r>
              <a:rPr lang="en-US" altLang="zh-CN" dirty="0"/>
              <a:t> </a:t>
            </a:r>
            <a:r>
              <a:rPr lang="zh-CN" altLang="en-US" dirty="0"/>
              <a:t>就实现了这个功能。</a:t>
            </a:r>
            <a:endParaRPr lang="en-US" altLang="zh-CN" dirty="0"/>
          </a:p>
          <a:p>
            <a:pPr lvl="1"/>
            <a:r>
              <a:rPr lang="en-US" altLang="zh-CN" dirty="0" err="1"/>
              <a:t>torch.distributed.init_process_group</a:t>
            </a:r>
            <a:r>
              <a:rPr lang="en-US" altLang="zh-CN" dirty="0"/>
              <a:t> </a:t>
            </a:r>
            <a:r>
              <a:rPr lang="zh-CN" altLang="en-US" dirty="0"/>
              <a:t>会生成一个进程组，同组内进程训练同一个模型，也能确定用什么方式进行通信。</a:t>
            </a:r>
            <a:endParaRPr lang="en-US" altLang="zh-CN" dirty="0"/>
          </a:p>
          <a:p>
            <a:pPr lvl="1"/>
            <a:r>
              <a:rPr lang="zh-CN" altLang="en-US" dirty="0"/>
              <a:t>进程组会给组内每个进程一个序号，就是</a:t>
            </a:r>
            <a:r>
              <a:rPr lang="en-US" altLang="zh-CN" dirty="0" err="1"/>
              <a:t>gloabl</a:t>
            </a:r>
            <a:r>
              <a:rPr lang="en-US" altLang="zh-CN" dirty="0"/>
              <a:t> rank</a:t>
            </a:r>
            <a:r>
              <a:rPr lang="zh-CN" altLang="en-US" dirty="0"/>
              <a:t>，如果是多机并行，每个机器创建的进程之间也有一个序号，就是 </a:t>
            </a:r>
            <a:r>
              <a:rPr lang="en-US" altLang="zh-CN" dirty="0"/>
              <a:t>local rank</a:t>
            </a:r>
            <a:r>
              <a:rPr lang="zh-CN" altLang="en-US" dirty="0"/>
              <a:t>。如果是单机多卡并行，</a:t>
            </a:r>
            <a:r>
              <a:rPr lang="en-US" altLang="zh-CN" dirty="0"/>
              <a:t>local rank </a:t>
            </a:r>
            <a:r>
              <a:rPr lang="zh-CN" altLang="en-US" dirty="0"/>
              <a:t>和 </a:t>
            </a:r>
            <a:r>
              <a:rPr lang="en-US" altLang="zh-CN" dirty="0"/>
              <a:t>global rank</a:t>
            </a:r>
            <a:r>
              <a:rPr lang="zh-CN" altLang="en-US" dirty="0"/>
              <a:t>是一致的</a:t>
            </a:r>
          </a:p>
        </p:txBody>
      </p:sp>
    </p:spTree>
    <p:extLst>
      <p:ext uri="{BB962C8B-B14F-4D97-AF65-F5344CB8AC3E}">
        <p14:creationId xmlns:p14="http://schemas.microsoft.com/office/powerpoint/2010/main" val="312617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en-US" dirty="0"/>
              <a:t>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 初始化进程组全局变量：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调用 </a:t>
            </a:r>
            <a:r>
              <a:rPr lang="en-US" altLang="zh-CN" dirty="0" err="1"/>
              <a:t>mpu.initialize_model_parallel</a:t>
            </a:r>
            <a:r>
              <a:rPr lang="en-US" altLang="zh-CN" dirty="0"/>
              <a:t> </a:t>
            </a:r>
            <a:r>
              <a:rPr lang="zh-CN" altLang="en-US" dirty="0"/>
              <a:t>设置</a:t>
            </a:r>
            <a:r>
              <a:rPr lang="en-US" altLang="zh-CN" dirty="0"/>
              <a:t>MP</a:t>
            </a:r>
            <a:r>
              <a:rPr lang="zh-CN" altLang="en-US" dirty="0"/>
              <a:t>、</a:t>
            </a:r>
            <a:r>
              <a:rPr lang="en-US" altLang="zh-CN" dirty="0"/>
              <a:t>DP</a:t>
            </a:r>
            <a:r>
              <a:rPr lang="zh-CN" altLang="en-US" dirty="0"/>
              <a:t>等进程组，每个 </a:t>
            </a:r>
            <a:r>
              <a:rPr lang="en-US" altLang="zh-CN" dirty="0"/>
              <a:t>rank </a:t>
            </a:r>
            <a:r>
              <a:rPr lang="zh-CN" altLang="en-US" dirty="0"/>
              <a:t>对应进程都有自己全局变量</a:t>
            </a:r>
            <a:endParaRPr lang="en-US" altLang="zh-CN" dirty="0"/>
          </a:p>
          <a:p>
            <a:pPr lvl="2"/>
            <a:r>
              <a:rPr lang="en-US" altLang="zh-CN" dirty="0"/>
              <a:t>_TENSOR_MODEL_PARALLEL_GROUP </a:t>
            </a:r>
            <a:r>
              <a:rPr lang="zh-CN" altLang="en-US" dirty="0"/>
              <a:t>：当前 </a:t>
            </a:r>
            <a:r>
              <a:rPr lang="en-US" altLang="zh-CN" dirty="0"/>
              <a:t>rank </a:t>
            </a:r>
            <a:r>
              <a:rPr lang="zh-CN" altLang="en-US" dirty="0"/>
              <a:t>所属的 </a:t>
            </a:r>
            <a:r>
              <a:rPr lang="en-US" altLang="zh-CN" dirty="0"/>
              <a:t>Intra-layer model parallel group</a:t>
            </a:r>
            <a:r>
              <a:rPr lang="zh-CN" altLang="en-US" dirty="0"/>
              <a:t>，</a:t>
            </a:r>
            <a:r>
              <a:rPr lang="en-US" altLang="zh-CN" dirty="0"/>
              <a:t>TP</a:t>
            </a:r>
            <a:r>
              <a:rPr lang="zh-CN" altLang="en-US" dirty="0"/>
              <a:t> 进程组。 </a:t>
            </a:r>
          </a:p>
          <a:p>
            <a:pPr lvl="2"/>
            <a:r>
              <a:rPr lang="en-US" altLang="zh-CN" dirty="0"/>
              <a:t>_PIPELINE_MODEL_PARALLEL_GROUP </a:t>
            </a:r>
            <a:r>
              <a:rPr lang="zh-CN" altLang="en-US" dirty="0"/>
              <a:t>：当前 </a:t>
            </a:r>
            <a:r>
              <a:rPr lang="en-US" altLang="zh-CN" dirty="0"/>
              <a:t>rank </a:t>
            </a:r>
            <a:r>
              <a:rPr lang="zh-CN" altLang="en-US" dirty="0"/>
              <a:t>所属的</a:t>
            </a:r>
            <a:r>
              <a:rPr lang="en-US" altLang="zh-CN" dirty="0"/>
              <a:t>Intra-layer model parallel group</a:t>
            </a:r>
            <a:r>
              <a:rPr lang="zh-CN" altLang="en-US" dirty="0"/>
              <a:t>，</a:t>
            </a:r>
            <a:r>
              <a:rPr lang="en-US" altLang="zh-CN" dirty="0"/>
              <a:t>PP</a:t>
            </a:r>
            <a:r>
              <a:rPr lang="zh-CN" altLang="en-US" dirty="0"/>
              <a:t>进程组。 </a:t>
            </a:r>
          </a:p>
          <a:p>
            <a:pPr lvl="2"/>
            <a:r>
              <a:rPr lang="en-US" altLang="zh-CN" dirty="0"/>
              <a:t>_MODEL_PARALLEL_GROUP </a:t>
            </a:r>
            <a:r>
              <a:rPr lang="zh-CN" altLang="en-US" dirty="0"/>
              <a:t>：当前 </a:t>
            </a:r>
            <a:r>
              <a:rPr lang="en-US" altLang="zh-CN" dirty="0"/>
              <a:t>rank </a:t>
            </a:r>
            <a:r>
              <a:rPr lang="zh-CN" altLang="en-US" dirty="0"/>
              <a:t>所属于</a:t>
            </a:r>
            <a:r>
              <a:rPr lang="en-US" altLang="zh-CN" dirty="0"/>
              <a:t>MP</a:t>
            </a:r>
            <a:r>
              <a:rPr lang="zh-CN" altLang="en-US" dirty="0"/>
              <a:t>进程组，包括了 </a:t>
            </a:r>
            <a:r>
              <a:rPr lang="en-US" altLang="zh-CN" dirty="0"/>
              <a:t>TP</a:t>
            </a:r>
            <a:r>
              <a:rPr lang="zh-CN" altLang="en-US" dirty="0"/>
              <a:t> 和 </a:t>
            </a:r>
            <a:r>
              <a:rPr lang="en-US" altLang="zh-CN" dirty="0"/>
              <a:t>PP</a:t>
            </a:r>
            <a:r>
              <a:rPr lang="zh-CN" altLang="en-US" dirty="0"/>
              <a:t>。 </a:t>
            </a:r>
          </a:p>
          <a:p>
            <a:pPr lvl="2"/>
            <a:r>
              <a:rPr lang="en-US" altLang="zh-CN" dirty="0"/>
              <a:t>_EMBEDDING_GROUP </a:t>
            </a:r>
            <a:r>
              <a:rPr lang="zh-CN" altLang="en-US" dirty="0"/>
              <a:t>： </a:t>
            </a:r>
            <a:r>
              <a:rPr lang="en-US" altLang="zh-CN" dirty="0"/>
              <a:t>Embedding</a:t>
            </a:r>
            <a:r>
              <a:rPr lang="zh-CN" altLang="en-US" dirty="0"/>
              <a:t> 并行对应进程组。</a:t>
            </a:r>
          </a:p>
          <a:p>
            <a:pPr lvl="2"/>
            <a:r>
              <a:rPr lang="en-US" altLang="zh-CN" dirty="0"/>
              <a:t>_DATA_PARALLEL_GROUP </a:t>
            </a:r>
            <a:r>
              <a:rPr lang="zh-CN" altLang="en-US" dirty="0"/>
              <a:t>：当前 </a:t>
            </a:r>
            <a:r>
              <a:rPr lang="en-US" altLang="zh-CN" dirty="0"/>
              <a:t>rank </a:t>
            </a:r>
            <a:r>
              <a:rPr lang="zh-CN" altLang="en-US" dirty="0"/>
              <a:t>所属的 </a:t>
            </a:r>
            <a:r>
              <a:rPr lang="en-US" altLang="zh-CN" dirty="0"/>
              <a:t>DP</a:t>
            </a:r>
            <a:r>
              <a:rPr lang="zh-CN" altLang="en-US" dirty="0"/>
              <a:t> 进程组。 </a:t>
            </a:r>
          </a:p>
        </p:txBody>
      </p:sp>
    </p:spTree>
    <p:extLst>
      <p:ext uri="{BB962C8B-B14F-4D97-AF65-F5344CB8AC3E}">
        <p14:creationId xmlns:p14="http://schemas.microsoft.com/office/powerpoint/2010/main" val="173681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Step4</a:t>
            </a:r>
            <a:r>
              <a:rPr lang="zh-CN" altLang="en-US" dirty="0"/>
              <a:t>：设置模型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 err="1">
                <a:solidFill>
                  <a:srgbClr val="C00000"/>
                </a:solidFill>
              </a:rPr>
              <a:t>setup_model_and_optimizer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设置模型和优化器，其中重点是</a:t>
            </a:r>
            <a:r>
              <a:rPr lang="en-US" altLang="zh-CN" dirty="0" err="1"/>
              <a:t>get_model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>
                <a:solidFill>
                  <a:srgbClr val="C00000"/>
                </a:solidFill>
              </a:rPr>
              <a:t>GPTModel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其主要调用了 </a:t>
            </a:r>
            <a:r>
              <a:rPr lang="en-US" altLang="zh-CN" dirty="0" err="1"/>
              <a:t>get_language_model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语言模型：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/>
              <a:t>get_language_model</a:t>
            </a:r>
            <a:r>
              <a:rPr lang="en-US" altLang="zh-CN" dirty="0"/>
              <a:t> </a:t>
            </a:r>
            <a:r>
              <a:rPr lang="zh-CN" altLang="en-US" dirty="0"/>
              <a:t>会获取一个 </a:t>
            </a:r>
            <a:r>
              <a:rPr lang="en-US" altLang="zh-CN" dirty="0" err="1"/>
              <a:t>TransformerLanguageModel</a:t>
            </a:r>
            <a:endParaRPr lang="en-US" altLang="zh-CN" dirty="0"/>
          </a:p>
          <a:p>
            <a:pPr lvl="1"/>
            <a:r>
              <a:rPr lang="en-US" altLang="zh-CN" dirty="0" err="1"/>
              <a:t>TransformerLanguageModel</a:t>
            </a:r>
            <a:r>
              <a:rPr lang="en-US" altLang="zh-CN" dirty="0"/>
              <a:t> </a:t>
            </a:r>
            <a:r>
              <a:rPr lang="zh-CN" altLang="en-US" dirty="0"/>
              <a:t>就是具体的语言模型，其中重要的是 </a:t>
            </a:r>
            <a:r>
              <a:rPr lang="en-US" altLang="zh-CN" dirty="0" err="1"/>
              <a:t>ParallelTransformer</a:t>
            </a:r>
            <a:r>
              <a:rPr lang="zh-CN" altLang="en-US" dirty="0"/>
              <a:t>。这里会依据传入的配置来进行生成。</a:t>
            </a:r>
          </a:p>
          <a:p>
            <a:pPr lvl="1"/>
            <a:r>
              <a:rPr lang="zh-CN" altLang="en-US" dirty="0"/>
              <a:t>如果是第一层，即有 </a:t>
            </a:r>
            <a:r>
              <a:rPr lang="en-US" altLang="zh-CN" dirty="0" err="1"/>
              <a:t>pre_process</a:t>
            </a:r>
            <a:r>
              <a:rPr lang="zh-CN" altLang="en-US" dirty="0"/>
              <a:t>，则会加入 </a:t>
            </a:r>
            <a:r>
              <a:rPr lang="en-US" altLang="zh-CN" dirty="0"/>
              <a:t>embedding layer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如果是中间层，则会根据 </a:t>
            </a:r>
            <a:r>
              <a:rPr lang="en-US" altLang="zh-CN" dirty="0"/>
              <a:t>encoder </a:t>
            </a:r>
            <a:r>
              <a:rPr lang="zh-CN" altLang="en-US" dirty="0"/>
              <a:t>还是 </a:t>
            </a:r>
            <a:r>
              <a:rPr lang="en-US" altLang="zh-CN" dirty="0"/>
              <a:t>decoder </a:t>
            </a:r>
            <a:r>
              <a:rPr lang="zh-CN" altLang="en-US" dirty="0"/>
              <a:t>来生成对应的 </a:t>
            </a:r>
            <a:r>
              <a:rPr lang="en-US" altLang="zh-CN" dirty="0" err="1"/>
              <a:t>ParallelTransformer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如果是最后一层，即有 </a:t>
            </a:r>
            <a:r>
              <a:rPr lang="en-US" altLang="zh-CN" dirty="0" err="1"/>
              <a:t>post_process</a:t>
            </a:r>
            <a:r>
              <a:rPr lang="zh-CN" altLang="en-US" dirty="0"/>
              <a:t>，则会加入 </a:t>
            </a:r>
            <a:r>
              <a:rPr lang="en-US" altLang="zh-CN" dirty="0"/>
              <a:t>Pooler</a:t>
            </a:r>
            <a:r>
              <a:rPr lang="zh-CN" altLang="en-US" dirty="0"/>
              <a:t>，在外层 </a:t>
            </a:r>
            <a:r>
              <a:rPr lang="en-US" altLang="zh-CN" dirty="0" err="1"/>
              <a:t>BertModel</a:t>
            </a:r>
            <a:r>
              <a:rPr lang="en-US" altLang="zh-CN" dirty="0"/>
              <a:t> </a:t>
            </a:r>
            <a:r>
              <a:rPr lang="zh-CN" altLang="en-US" dirty="0"/>
              <a:t>也会有对应处理。</a:t>
            </a:r>
          </a:p>
        </p:txBody>
      </p:sp>
    </p:spTree>
    <p:extLst>
      <p:ext uri="{BB962C8B-B14F-4D97-AF65-F5344CB8AC3E}">
        <p14:creationId xmlns:p14="http://schemas.microsoft.com/office/powerpoint/2010/main" val="175202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Step4</a:t>
            </a:r>
            <a:r>
              <a:rPr lang="zh-CN" altLang="en-US" dirty="0"/>
              <a:t>：设置模型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C00000"/>
                </a:solidFill>
              </a:rPr>
              <a:t>ParallelTransformer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会调用 </a:t>
            </a:r>
            <a:r>
              <a:rPr lang="en-US" altLang="zh-CN" dirty="0"/>
              <a:t>ParallelTransformerLayer </a:t>
            </a:r>
            <a:r>
              <a:rPr lang="zh-CN" altLang="en-US" dirty="0"/>
              <a:t>生成具体的 </a:t>
            </a:r>
            <a:r>
              <a:rPr lang="en-US" altLang="zh-CN" dirty="0"/>
              <a:t>Transformer</a:t>
            </a:r>
            <a:r>
              <a:rPr lang="zh-CN" altLang="en-US" dirty="0"/>
              <a:t>层，</a:t>
            </a:r>
            <a:r>
              <a:rPr lang="en-US" altLang="zh-CN" dirty="0"/>
              <a:t> ParallelTransformer </a:t>
            </a:r>
            <a:r>
              <a:rPr lang="zh-CN" altLang="en-US" dirty="0"/>
              <a:t>包括多个 </a:t>
            </a:r>
            <a:r>
              <a:rPr lang="en-US" altLang="zh-CN" dirty="0"/>
              <a:t>Transformer</a:t>
            </a:r>
            <a:r>
              <a:rPr lang="zh-CN" altLang="en-US" dirty="0"/>
              <a:t>，其中每层 </a:t>
            </a:r>
            <a:r>
              <a:rPr lang="en-US" altLang="zh-CN" dirty="0"/>
              <a:t>Transformer </a:t>
            </a:r>
            <a:r>
              <a:rPr lang="zh-CN" altLang="en-US" dirty="0"/>
              <a:t>是一个 </a:t>
            </a:r>
            <a:r>
              <a:rPr lang="en-US" altLang="zh-CN" dirty="0" err="1"/>
              <a:t>ParallelTransformerLayer</a:t>
            </a:r>
            <a:r>
              <a:rPr lang="zh-CN" altLang="en-US" dirty="0"/>
              <a:t>。</a:t>
            </a:r>
            <a:endParaRPr lang="en-US" alt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1C076D-5145-4142-9375-71154F6F4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121" y="2616586"/>
            <a:ext cx="40005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6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Step4</a:t>
            </a:r>
            <a:r>
              <a:rPr lang="zh-CN" altLang="en-US" dirty="0"/>
              <a:t>：设置模型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C00000"/>
                </a:solidFill>
              </a:rPr>
              <a:t>ParallelTransformer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会调用 </a:t>
            </a:r>
            <a:r>
              <a:rPr lang="en-US" altLang="zh-CN" dirty="0"/>
              <a:t>ParallelTransformerLayer </a:t>
            </a:r>
            <a:r>
              <a:rPr lang="zh-CN" altLang="en-US" dirty="0"/>
              <a:t>生成具体的 </a:t>
            </a:r>
            <a:r>
              <a:rPr lang="en-US" altLang="zh-CN" dirty="0"/>
              <a:t>Transformer</a:t>
            </a:r>
            <a:r>
              <a:rPr lang="zh-CN" altLang="en-US" dirty="0"/>
              <a:t>层，</a:t>
            </a:r>
            <a:r>
              <a:rPr lang="en-US" altLang="zh-CN" dirty="0"/>
              <a:t> ParallelTransformer </a:t>
            </a:r>
            <a:r>
              <a:rPr lang="zh-CN" altLang="en-US" dirty="0"/>
              <a:t>包括多个 </a:t>
            </a:r>
            <a:r>
              <a:rPr lang="en-US" altLang="zh-CN" dirty="0"/>
              <a:t>Transformer</a:t>
            </a:r>
            <a:r>
              <a:rPr lang="zh-CN" altLang="en-US" dirty="0"/>
              <a:t>，其中每层 </a:t>
            </a:r>
            <a:r>
              <a:rPr lang="en-US" altLang="zh-CN" dirty="0"/>
              <a:t>Transformer </a:t>
            </a:r>
            <a:r>
              <a:rPr lang="zh-CN" altLang="en-US" dirty="0"/>
              <a:t>是一个 </a:t>
            </a:r>
            <a:r>
              <a:rPr lang="en-US" altLang="zh-CN" dirty="0" err="1"/>
              <a:t>ParallelTransformerLayer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altLang="zh-CN" dirty="0" err="1"/>
              <a:t>get_num_layers</a:t>
            </a:r>
            <a:r>
              <a:rPr lang="zh-CN" altLang="en-US" dirty="0"/>
              <a:t>：获取层数，即获取本模型在并行处理状况下，应该拥有多少层</a:t>
            </a:r>
            <a:endParaRPr lang="en-US" altLang="zh-CN" dirty="0"/>
          </a:p>
          <a:p>
            <a:pPr lvl="1"/>
            <a:r>
              <a:rPr lang="en-US" altLang="zh-CN" dirty="0" err="1"/>
              <a:t>get_pipeline_model_parallel_world_size</a:t>
            </a:r>
            <a:r>
              <a:rPr lang="zh-CN" altLang="en-US" dirty="0"/>
              <a:t>：获取本流水线组</a:t>
            </a:r>
            <a:r>
              <a:rPr lang="en-US" altLang="zh-CN" dirty="0"/>
              <a:t>world size</a:t>
            </a:r>
            <a:r>
              <a:rPr lang="zh-CN" altLang="en-US" dirty="0"/>
              <a:t>数目，就是流水线深度</a:t>
            </a:r>
            <a:endParaRPr lang="en-US" altLang="zh-CN" dirty="0"/>
          </a:p>
          <a:p>
            <a:pPr lvl="1"/>
            <a:r>
              <a:rPr lang="zh-CN" altLang="en-US" dirty="0"/>
              <a:t>前向传播：</a:t>
            </a:r>
            <a:r>
              <a:rPr lang="en-US" altLang="zh-CN" dirty="0"/>
              <a:t> ParallelTransformerLayer </a:t>
            </a:r>
            <a:r>
              <a:rPr lang="zh-CN" altLang="en-US" dirty="0"/>
              <a:t>的 </a:t>
            </a:r>
            <a:r>
              <a:rPr lang="en-US" altLang="zh-CN" dirty="0"/>
              <a:t>forward </a:t>
            </a:r>
            <a:r>
              <a:rPr lang="zh-CN" altLang="en-US" dirty="0"/>
              <a:t>方法</a:t>
            </a:r>
            <a:endParaRPr lang="zh-CN" altLang="en-US" b="1" dirty="0"/>
          </a:p>
          <a:p>
            <a:pPr marL="239106" lvl="1" indent="0">
              <a:buNone/>
            </a:pPr>
            <a:endParaRPr lang="en-US" altLang="zh-CN" dirty="0"/>
          </a:p>
          <a:p>
            <a:pPr lvl="1"/>
            <a:endParaRPr lang="zh-CN" altLang="en-US" b="1" dirty="0"/>
          </a:p>
          <a:p>
            <a:pPr lvl="1"/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8094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Step4</a:t>
            </a:r>
            <a:r>
              <a:rPr lang="zh-CN" altLang="en-US" dirty="0"/>
              <a:t>：设置模型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C00000"/>
                </a:solidFill>
              </a:rPr>
              <a:t>get_model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GPT</a:t>
            </a:r>
            <a:r>
              <a:rPr lang="zh-CN" altLang="en-US" dirty="0"/>
              <a:t> 中含多层 </a:t>
            </a:r>
            <a:r>
              <a:rPr lang="en-US" altLang="zh-CN" dirty="0"/>
              <a:t>transformer</a:t>
            </a:r>
            <a:r>
              <a:rPr lang="zh-CN" altLang="en-US" dirty="0"/>
              <a:t>，直接按照层数切分，每层相同 </a:t>
            </a:r>
            <a:r>
              <a:rPr lang="en-US" altLang="zh-CN" dirty="0"/>
              <a:t>Transformer layer</a:t>
            </a:r>
            <a:r>
              <a:rPr lang="zh-CN" altLang="en-US" dirty="0"/>
              <a:t>。分布式并行启动了 </a:t>
            </a:r>
            <a:r>
              <a:rPr lang="en-US" altLang="zh-CN" dirty="0"/>
              <a:t>N</a:t>
            </a:r>
            <a:r>
              <a:rPr lang="zh-CN" altLang="en-US" dirty="0"/>
              <a:t> 个进程，每个进程里面有一个子模型，即原始 </a:t>
            </a:r>
            <a:r>
              <a:rPr lang="en-US" altLang="zh-CN" dirty="0"/>
              <a:t>GPT</a:t>
            </a:r>
            <a:r>
              <a:rPr lang="zh-CN" altLang="en-US" dirty="0"/>
              <a:t> 模型部分层。但怎么知道每个子模型包含了多少层？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通过 </a:t>
            </a:r>
            <a:r>
              <a:rPr lang="en-US" altLang="zh-CN" dirty="0" err="1"/>
              <a:t>initialize_megatron</a:t>
            </a:r>
            <a:r>
              <a:rPr lang="en-US" altLang="zh-CN" dirty="0"/>
              <a:t>()</a:t>
            </a:r>
            <a:r>
              <a:rPr lang="zh-CN" altLang="en-US" dirty="0"/>
              <a:t> 建立的进程组，</a:t>
            </a:r>
            <a:r>
              <a:rPr lang="en-US" altLang="zh-CN" dirty="0" err="1"/>
              <a:t>get_model</a:t>
            </a:r>
            <a:r>
              <a:rPr lang="en-US" altLang="zh-CN" dirty="0"/>
              <a:t>() </a:t>
            </a:r>
            <a:r>
              <a:rPr lang="zh-CN" altLang="en-US" dirty="0"/>
              <a:t>会依据目前进程组情况进行处理。单个进程内模型获取如下：</a:t>
            </a:r>
          </a:p>
          <a:p>
            <a:pPr lvl="1"/>
            <a:r>
              <a:rPr lang="zh-CN" altLang="en-US" dirty="0"/>
              <a:t>如果有 </a:t>
            </a:r>
            <a:r>
              <a:rPr lang="en-US" altLang="zh-CN" dirty="0"/>
              <a:t>virtual </a:t>
            </a:r>
            <a:r>
              <a:rPr lang="zh-CN" altLang="en-US" dirty="0"/>
              <a:t>设置，遍历 </a:t>
            </a:r>
            <a:r>
              <a:rPr lang="en-US" altLang="zh-CN" dirty="0"/>
              <a:t>virtual size</a:t>
            </a:r>
            <a:r>
              <a:rPr lang="zh-CN" altLang="en-US" dirty="0"/>
              <a:t>，生成对应数模型 </a:t>
            </a:r>
            <a:r>
              <a:rPr lang="en-US" altLang="zh-CN" dirty="0" err="1"/>
              <a:t>GPTModel</a:t>
            </a:r>
            <a:endParaRPr lang="zh-CN" altLang="en-US" dirty="0"/>
          </a:p>
          <a:p>
            <a:pPr lvl="1"/>
            <a:r>
              <a:rPr lang="zh-CN" altLang="en-US" dirty="0"/>
              <a:t>否则是 </a:t>
            </a:r>
            <a:r>
              <a:rPr lang="en-US" altLang="zh-CN" dirty="0" err="1"/>
              <a:t>encoder_and_decoder</a:t>
            </a:r>
            <a:r>
              <a:rPr lang="zh-CN" altLang="en-US" dirty="0"/>
              <a:t>，则对 </a:t>
            </a:r>
            <a:r>
              <a:rPr lang="en-US" altLang="zh-CN" dirty="0"/>
              <a:t>split</a:t>
            </a:r>
            <a:r>
              <a:rPr lang="zh-CN" altLang="en-US" dirty="0"/>
              <a:t> 进行配置</a:t>
            </a:r>
          </a:p>
          <a:p>
            <a:pPr lvl="1"/>
            <a:r>
              <a:rPr lang="zh-CN" altLang="en-US" dirty="0"/>
              <a:t>设置 </a:t>
            </a:r>
            <a:r>
              <a:rPr lang="en-US" altLang="zh-CN" dirty="0"/>
              <a:t>tensor model parallel </a:t>
            </a:r>
            <a:r>
              <a:rPr lang="zh-CN" altLang="en-US" dirty="0"/>
              <a:t>属性</a:t>
            </a:r>
          </a:p>
          <a:p>
            <a:pPr lvl="1"/>
            <a:r>
              <a:rPr lang="zh-CN" altLang="en-US" dirty="0"/>
              <a:t>把模型放置到 </a:t>
            </a:r>
            <a:r>
              <a:rPr lang="en-US" altLang="zh-CN" dirty="0"/>
              <a:t>GPU</a:t>
            </a:r>
            <a:r>
              <a:rPr lang="zh-CN" altLang="en-US" dirty="0"/>
              <a:t> 之上</a:t>
            </a:r>
          </a:p>
          <a:p>
            <a:pPr lvl="1"/>
            <a:r>
              <a:rPr lang="zh-CN" altLang="en-US" dirty="0"/>
              <a:t>如果需要数据并行，则配置</a:t>
            </a:r>
            <a:r>
              <a:rPr lang="en-US" altLang="zh-CN" dirty="0"/>
              <a:t>DDP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53786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r>
              <a:rPr lang="zh-CN" altLang="en-US" sz="20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2000" dirty="0">
                <a:latin typeface="Gill Sans MT" panose="020B0502020104020203" pitchFamily="34" charset="0"/>
              </a:rPr>
              <a:t>&amp;</a:t>
            </a:r>
            <a:r>
              <a:rPr lang="zh-CN" altLang="en-US" sz="20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r>
              <a:rPr lang="zh-CN" altLang="en-US" sz="2000" dirty="0">
                <a:latin typeface="Gill Sans MT" panose="020B0502020104020203" pitchFamily="34" charset="0"/>
              </a:rPr>
              <a:t>基本概念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整体框架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Zero-1/2/3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ZeRO-Offload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ZeRO-Infinity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r>
              <a:rPr lang="zh-CN" altLang="en-US" sz="2000" dirty="0">
                <a:latin typeface="Gill Sans MT" panose="020B0502020104020203" pitchFamily="34" charset="0"/>
              </a:rPr>
              <a:t>总体介绍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整体流程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并行配置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DP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TP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PP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的昇腾迁移：</a:t>
            </a:r>
            <a:r>
              <a:rPr lang="zh-CN" altLang="en-US" sz="2000" dirty="0">
                <a:latin typeface="Gill Sans MT" panose="020B0502020104020203" pitchFamily="34" charset="0"/>
              </a:rPr>
              <a:t>原生使用，不需要单独处理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Megatron-LM</a:t>
            </a:r>
            <a:r>
              <a:rPr lang="zh-CN" altLang="en-US" sz="2400" b="1" dirty="0">
                <a:latin typeface="Gill Sans MT" panose="020B0502020104020203" pitchFamily="34" charset="0"/>
              </a:rPr>
              <a:t> 的昇腾迁移：</a:t>
            </a:r>
            <a:r>
              <a:rPr lang="zh-CN" altLang="en-US" sz="2000" dirty="0">
                <a:latin typeface="Gill Sans MT" panose="020B0502020104020203" pitchFamily="34" charset="0"/>
              </a:rPr>
              <a:t>使用 </a:t>
            </a:r>
            <a:r>
              <a:rPr lang="en-US" altLang="zh-CN" sz="2000" dirty="0">
                <a:latin typeface="Gill Sans MT" panose="020B0502020104020203" pitchFamily="34" charset="0"/>
              </a:rPr>
              <a:t>Patch</a:t>
            </a:r>
            <a:r>
              <a:rPr lang="zh-CN" altLang="en-US" sz="2000" dirty="0">
                <a:latin typeface="Gill Sans MT" panose="020B0502020104020203" pitchFamily="34" charset="0"/>
              </a:rPr>
              <a:t> 方式进行替换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AscendSpeed</a:t>
            </a:r>
            <a:r>
              <a:rPr lang="zh-CN" altLang="en-US" sz="2400" b="1" dirty="0">
                <a:latin typeface="Gill Sans MT" panose="020B0502020104020203" pitchFamily="34" charset="0"/>
              </a:rPr>
              <a:t> 前移 </a:t>
            </a:r>
            <a:r>
              <a:rPr lang="en-US" altLang="zh-CN" sz="2400" b="1" dirty="0">
                <a:latin typeface="Gill Sans MT" panose="020B0502020104020203" pitchFamily="34" charset="0"/>
              </a:rPr>
              <a:t>Qwen</a:t>
            </a:r>
            <a:r>
              <a:rPr lang="zh-CN" altLang="en-US" sz="2400" b="1" dirty="0">
                <a:latin typeface="Gill Sans MT" panose="020B0502020104020203" pitchFamily="34" charset="0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</a:rPr>
              <a:t>72B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Step4</a:t>
            </a:r>
            <a:r>
              <a:rPr lang="zh-CN" altLang="en-US" dirty="0"/>
              <a:t>：设置模型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C00000"/>
                </a:solidFill>
              </a:rPr>
              <a:t>get_model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分布式并行启动了 </a:t>
            </a:r>
            <a:r>
              <a:rPr lang="en-US" altLang="zh-CN" dirty="0"/>
              <a:t>N</a:t>
            </a:r>
            <a:r>
              <a:rPr lang="zh-CN" altLang="en-US" dirty="0"/>
              <a:t> 个进程，每个进程里面有一个子模型，即原始 </a:t>
            </a:r>
            <a:r>
              <a:rPr lang="en-US" altLang="zh-CN" dirty="0"/>
              <a:t>GPT</a:t>
            </a:r>
            <a:r>
              <a:rPr lang="zh-CN" altLang="en-US" dirty="0"/>
              <a:t> 模型部分层。</a:t>
            </a:r>
            <a:r>
              <a:rPr lang="zh-CN" altLang="en-US" dirty="0">
                <a:sym typeface="Wingdings" pitchFamily="2" charset="2"/>
              </a:rPr>
              <a:t>通过 </a:t>
            </a:r>
            <a:r>
              <a:rPr lang="en-US" altLang="zh-CN" dirty="0" err="1"/>
              <a:t>initialize_megatron</a:t>
            </a:r>
            <a:r>
              <a:rPr lang="en-US" altLang="zh-CN" dirty="0"/>
              <a:t>()</a:t>
            </a:r>
            <a:r>
              <a:rPr lang="zh-CN" altLang="en-US" dirty="0"/>
              <a:t> 建立的进程组，</a:t>
            </a:r>
            <a:r>
              <a:rPr lang="en-US" altLang="zh-CN" dirty="0" err="1"/>
              <a:t>get_model</a:t>
            </a:r>
            <a:r>
              <a:rPr lang="en-US" altLang="zh-CN" dirty="0"/>
              <a:t>() </a:t>
            </a:r>
            <a:r>
              <a:rPr lang="zh-CN" altLang="en-US" dirty="0"/>
              <a:t>会依据目前进程组情况进行处理。</a:t>
            </a:r>
            <a:endParaRPr lang="en-US" alt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A4AF3C-CF60-7449-BDBA-D54A4EA5C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45" y="2498771"/>
            <a:ext cx="5290472" cy="39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1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Step5</a:t>
            </a:r>
            <a:r>
              <a:rPr lang="zh-CN" altLang="en-US" dirty="0"/>
              <a:t>：数据并行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设置数据：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/>
              <a:t>build_train_valid_test_data_iterators</a:t>
            </a:r>
            <a:r>
              <a:rPr lang="en-US" altLang="zh-CN" dirty="0"/>
              <a:t>()</a:t>
            </a:r>
            <a:r>
              <a:rPr lang="zh-CN" altLang="en-US" dirty="0"/>
              <a:t> 对数据进行处理，提供 </a:t>
            </a:r>
            <a:r>
              <a:rPr lang="en-US" altLang="zh-CN" dirty="0"/>
              <a:t>train()/valid()/test() </a:t>
            </a:r>
            <a:r>
              <a:rPr lang="zh-CN" altLang="en-US" dirty="0"/>
              <a:t>不同数据集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分布式数据</a:t>
            </a:r>
            <a:r>
              <a:rPr lang="en-US" altLang="zh-CN" dirty="0">
                <a:solidFill>
                  <a:srgbClr val="C00000"/>
                </a:solidFill>
              </a:rPr>
              <a:t>DDP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Megatron-LM</a:t>
            </a:r>
            <a:r>
              <a:rPr lang="zh-CN" altLang="en-US" dirty="0"/>
              <a:t> 中单独实现分布式数据并行 </a:t>
            </a:r>
            <a:r>
              <a:rPr lang="en-US" altLang="zh-CN" dirty="0" err="1"/>
              <a:t>DistributedDataParallel</a:t>
            </a:r>
            <a:r>
              <a:rPr lang="en-US" altLang="zh-CN" dirty="0"/>
              <a:t>()</a:t>
            </a:r>
          </a:p>
          <a:p>
            <a:pPr marL="694190" lvl="1" indent="-457200"/>
            <a:r>
              <a:rPr lang="zh-CN" altLang="en-US" dirty="0"/>
              <a:t>使用连续内存来存储和累积梯度，每一种类型的张量属于一个统一的内存，可以统一执行 </a:t>
            </a:r>
            <a:r>
              <a:rPr lang="en-US" altLang="zh-CN" dirty="0"/>
              <a:t>allreduce</a:t>
            </a:r>
          </a:p>
          <a:p>
            <a:pPr marL="694190" lvl="1" indent="-457200"/>
            <a:r>
              <a:rPr lang="en-US" altLang="zh-CN" sz="1800" dirty="0"/>
              <a:t>__</a:t>
            </a:r>
            <a:r>
              <a:rPr lang="en-US" altLang="zh-CN" sz="1800" dirty="0" err="1"/>
              <a:t>init</a:t>
            </a:r>
            <a:r>
              <a:rPr lang="en-US" altLang="zh-CN" sz="1800" dirty="0"/>
              <a:t>__()</a:t>
            </a:r>
            <a:r>
              <a:rPr lang="zh-CN" altLang="en-US" dirty="0"/>
              <a:t> </a:t>
            </a:r>
            <a:r>
              <a:rPr lang="zh-CN" altLang="en-US" sz="1800" dirty="0"/>
              <a:t>初始化目的是把同类型梯度连续存储</a:t>
            </a:r>
            <a:endParaRPr lang="en-US" altLang="zh-CN" sz="1800" dirty="0"/>
          </a:p>
          <a:p>
            <a:pPr marL="694190" lvl="1" indent="-457200"/>
            <a:r>
              <a:rPr lang="en-US" altLang="zh-CN" sz="1800" dirty="0" err="1"/>
              <a:t>MemoryBuffer</a:t>
            </a:r>
            <a:r>
              <a:rPr lang="en-US" altLang="zh-CN" sz="1800" dirty="0"/>
              <a:t>() </a:t>
            </a:r>
            <a:r>
              <a:rPr lang="zh-CN" altLang="en-US" sz="1800" dirty="0"/>
              <a:t>是内存抽象</a:t>
            </a:r>
            <a:endParaRPr lang="en-US" altLang="zh-CN" sz="1800" dirty="0"/>
          </a:p>
          <a:p>
            <a:pPr marL="694190" lvl="1" indent="-457200"/>
            <a:r>
              <a:rPr lang="en-US" altLang="zh-CN" sz="1800" dirty="0"/>
              <a:t>_</a:t>
            </a:r>
            <a:r>
              <a:rPr lang="en-US" altLang="zh-CN" sz="1800" dirty="0" err="1"/>
              <a:t>make_param_hook</a:t>
            </a:r>
            <a:r>
              <a:rPr lang="en-US" altLang="zh-CN" sz="1800" dirty="0"/>
              <a:t>()</a:t>
            </a:r>
            <a:r>
              <a:rPr lang="zh-CN" altLang="en-US" sz="1800" dirty="0"/>
              <a:t> 用于拷贝梯度</a:t>
            </a:r>
            <a:endParaRPr lang="en-US" altLang="zh-CN" dirty="0"/>
          </a:p>
          <a:p>
            <a:pPr marL="694190" lvl="1" indent="-457200"/>
            <a:r>
              <a:rPr lang="en-US" altLang="zh-CN" sz="1800" dirty="0" err="1"/>
              <a:t>zero_grad_buffer</a:t>
            </a:r>
            <a:r>
              <a:rPr lang="en-US" altLang="zh-CN" sz="1800" dirty="0"/>
              <a:t>()</a:t>
            </a:r>
            <a:r>
              <a:rPr lang="zh-CN" altLang="en-US" sz="1800" dirty="0"/>
              <a:t> 用于将</a:t>
            </a:r>
            <a:r>
              <a:rPr lang="en-US" altLang="zh-CN" sz="1800" dirty="0"/>
              <a:t>buffer</a:t>
            </a:r>
            <a:r>
              <a:rPr lang="zh-CN" altLang="en-US" sz="1800" dirty="0"/>
              <a:t>清零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653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Step5</a:t>
            </a:r>
            <a:r>
              <a:rPr lang="zh-CN" altLang="en-US" dirty="0"/>
              <a:t>：数据并行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分布式数据</a:t>
            </a:r>
            <a:r>
              <a:rPr lang="en-US" altLang="zh-CN" dirty="0">
                <a:solidFill>
                  <a:srgbClr val="C00000"/>
                </a:solidFill>
              </a:rPr>
              <a:t>DDP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Megatron-LM</a:t>
            </a:r>
            <a:r>
              <a:rPr lang="zh-CN" altLang="en-US" dirty="0"/>
              <a:t> 中单独实现分布式数据并行 </a:t>
            </a:r>
            <a:r>
              <a:rPr lang="en-US" altLang="zh-CN" dirty="0" err="1"/>
              <a:t>DistributedDataParallel</a:t>
            </a:r>
            <a:r>
              <a:rPr lang="en-US" altLang="zh-CN" dirty="0"/>
              <a:t>()</a:t>
            </a:r>
          </a:p>
          <a:p>
            <a:pPr marL="694190" lvl="1" indent="-457200"/>
            <a:r>
              <a:rPr lang="en-US" altLang="zh-CN" dirty="0"/>
              <a:t>e.g.</a:t>
            </a:r>
            <a:r>
              <a:rPr lang="zh-CN" altLang="en-US" dirty="0"/>
              <a:t> 假设模型有</a:t>
            </a:r>
            <a:r>
              <a:rPr lang="en-US" altLang="zh-CN" dirty="0"/>
              <a:t>6</a:t>
            </a:r>
            <a:r>
              <a:rPr lang="zh-CN" altLang="en-US" dirty="0"/>
              <a:t>个参数，</a:t>
            </a:r>
            <a:r>
              <a:rPr lang="en-US" altLang="zh-CN" dirty="0"/>
              <a:t>3</a:t>
            </a:r>
            <a:r>
              <a:rPr lang="zh-CN" altLang="en-US" dirty="0"/>
              <a:t>个 </a:t>
            </a:r>
            <a:r>
              <a:rPr lang="en-US" altLang="zh-CN" dirty="0"/>
              <a:t>fp32</a:t>
            </a:r>
            <a:r>
              <a:rPr lang="zh-CN" altLang="en-US" dirty="0"/>
              <a:t>，</a:t>
            </a:r>
            <a:r>
              <a:rPr lang="en-US" altLang="zh-CN" dirty="0"/>
              <a:t>3 </a:t>
            </a:r>
            <a:r>
              <a:rPr lang="zh-CN" altLang="en-US" dirty="0"/>
              <a:t>个 </a:t>
            </a:r>
            <a:r>
              <a:rPr lang="en-US" altLang="zh-CN" dirty="0"/>
              <a:t>fp16</a:t>
            </a:r>
            <a:r>
              <a:rPr lang="zh-CN" altLang="en-US" dirty="0"/>
              <a:t>，被组合成两个连续内存 </a:t>
            </a:r>
            <a:r>
              <a:rPr lang="en-US" altLang="zh-CN" dirty="0"/>
              <a:t>MemoryBuffer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E1A748-9944-7741-93B9-28FD4990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21" y="2811379"/>
            <a:ext cx="8482719" cy="30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9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Step5</a:t>
            </a:r>
            <a:r>
              <a:rPr lang="zh-CN" altLang="en-US" dirty="0"/>
              <a:t>：数据并行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分布式数据</a:t>
            </a:r>
            <a:r>
              <a:rPr lang="en-US" altLang="zh-CN" dirty="0">
                <a:solidFill>
                  <a:srgbClr val="C00000"/>
                </a:solidFill>
              </a:rPr>
              <a:t>DDP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Megatron-LM</a:t>
            </a:r>
            <a:r>
              <a:rPr lang="zh-CN" altLang="en-US" dirty="0"/>
              <a:t> 中单独实现分布式数据并行 </a:t>
            </a:r>
            <a:r>
              <a:rPr lang="en-US" altLang="zh-CN" dirty="0" err="1"/>
              <a:t>DistributedDataParallel</a:t>
            </a:r>
            <a:r>
              <a:rPr lang="en-US" altLang="zh-CN" dirty="0"/>
              <a:t>()</a:t>
            </a:r>
          </a:p>
          <a:p>
            <a:pPr marL="694190" lvl="1" indent="-457200"/>
            <a:r>
              <a:rPr lang="en-US" altLang="zh-CN" dirty="0"/>
              <a:t>e.g.</a:t>
            </a:r>
            <a:r>
              <a:rPr lang="zh-CN" altLang="en-US" dirty="0"/>
              <a:t> 假设模型有</a:t>
            </a:r>
            <a:r>
              <a:rPr lang="en-US" altLang="zh-CN" dirty="0"/>
              <a:t>6</a:t>
            </a:r>
            <a:r>
              <a:rPr lang="zh-CN" altLang="en-US" dirty="0"/>
              <a:t>个参数，</a:t>
            </a:r>
            <a:r>
              <a:rPr lang="en-US" altLang="zh-CN" dirty="0"/>
              <a:t>3</a:t>
            </a:r>
            <a:r>
              <a:rPr lang="zh-CN" altLang="en-US" dirty="0"/>
              <a:t>个 </a:t>
            </a:r>
            <a:r>
              <a:rPr lang="en-US" altLang="zh-CN" dirty="0"/>
              <a:t>fp32</a:t>
            </a:r>
            <a:r>
              <a:rPr lang="zh-CN" altLang="en-US" dirty="0"/>
              <a:t>，</a:t>
            </a:r>
            <a:r>
              <a:rPr lang="en-US" altLang="zh-CN" dirty="0"/>
              <a:t>3 </a:t>
            </a:r>
            <a:r>
              <a:rPr lang="zh-CN" altLang="en-US" dirty="0"/>
              <a:t>个 </a:t>
            </a:r>
            <a:r>
              <a:rPr lang="en-US" altLang="zh-CN" dirty="0"/>
              <a:t>fp16</a:t>
            </a:r>
            <a:r>
              <a:rPr lang="zh-CN" altLang="en-US" dirty="0"/>
              <a:t>，被组合成两个连续内存 </a:t>
            </a:r>
            <a:r>
              <a:rPr lang="en-US" altLang="zh-CN" dirty="0"/>
              <a:t>MemoryBuffer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E1A748-9944-7741-93B9-28FD4990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21" y="2811379"/>
            <a:ext cx="8482719" cy="30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01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AC20B6E-D9F1-1144-A07F-B1C84965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Step6</a:t>
            </a:r>
            <a:r>
              <a:rPr lang="zh-CN" altLang="en-US" dirty="0"/>
              <a:t>：模型训练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5F8A-B08B-3F44-B54D-4399ED747C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训练</a:t>
            </a:r>
            <a:r>
              <a:rPr lang="en-US" altLang="zh-CN" b="1" dirty="0"/>
              <a:t>step</a:t>
            </a:r>
            <a:r>
              <a:rPr lang="zh-CN" altLang="en-US" b="1" dirty="0"/>
              <a:t>：</a:t>
            </a:r>
            <a:r>
              <a:rPr lang="en-US" altLang="zh-CN" dirty="0" err="1"/>
              <a:t>train_step</a:t>
            </a:r>
            <a:r>
              <a:rPr lang="en-US" altLang="zh-CN" dirty="0"/>
              <a:t>()</a:t>
            </a:r>
            <a:r>
              <a:rPr lang="zh-CN" altLang="en-US" dirty="0"/>
              <a:t> 获取 </a:t>
            </a:r>
            <a:r>
              <a:rPr lang="en-US" altLang="zh-CN" dirty="0" err="1"/>
              <a:t>get_forward_backward_func</a:t>
            </a:r>
            <a:r>
              <a:rPr lang="en-US" altLang="zh-CN" dirty="0"/>
              <a:t>() </a:t>
            </a:r>
            <a:r>
              <a:rPr lang="zh-CN" altLang="en-US" dirty="0"/>
              <a:t>得到 </a:t>
            </a:r>
            <a:r>
              <a:rPr lang="en-US" altLang="zh-CN" dirty="0"/>
              <a:t>schedule</a:t>
            </a:r>
            <a:r>
              <a:rPr lang="zh-CN" altLang="en-US" dirty="0"/>
              <a:t>，因为是流水线并行，所以需要 </a:t>
            </a:r>
            <a:r>
              <a:rPr lang="en-US" altLang="zh-CN" dirty="0"/>
              <a:t>schedule </a:t>
            </a:r>
            <a:r>
              <a:rPr lang="zh-CN" altLang="en-US" dirty="0"/>
              <a:t>如何具体训练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获取</a:t>
            </a:r>
            <a:r>
              <a:rPr lang="en-US" altLang="zh-CN" b="1" dirty="0"/>
              <a:t>schedule</a:t>
            </a:r>
            <a:r>
              <a:rPr lang="zh-CN" altLang="en-US" b="1" dirty="0"/>
              <a:t>：</a:t>
            </a:r>
            <a:r>
              <a:rPr lang="en-US" altLang="zh-CN" dirty="0"/>
              <a:t> get_forward_backward_func </a:t>
            </a:r>
            <a:r>
              <a:rPr lang="zh-CN" altLang="en-US" dirty="0"/>
              <a:t>获取 </a:t>
            </a:r>
            <a:r>
              <a:rPr lang="en-US" altLang="zh-CN" dirty="0"/>
              <a:t>pipeline </a:t>
            </a:r>
            <a:r>
              <a:rPr lang="zh-CN" altLang="en-US" dirty="0"/>
              <a:t>的</a:t>
            </a:r>
            <a:r>
              <a:rPr lang="en-US" altLang="zh-CN" dirty="0"/>
              <a:t>schedule</a:t>
            </a:r>
            <a:r>
              <a:rPr lang="zh-CN" altLang="en-US" dirty="0"/>
              <a:t>，这里分为 </a:t>
            </a:r>
            <a:r>
              <a:rPr lang="en-US" altLang="zh-CN" dirty="0"/>
              <a:t>flush </a:t>
            </a:r>
            <a:r>
              <a:rPr lang="zh-CN" altLang="en-US" dirty="0"/>
              <a:t>和 </a:t>
            </a:r>
            <a:r>
              <a:rPr lang="en-US" altLang="zh-CN" dirty="0"/>
              <a:t>interleaving </a:t>
            </a:r>
            <a:r>
              <a:rPr lang="zh-CN" altLang="en-US" dirty="0"/>
              <a:t>两种。</a:t>
            </a:r>
            <a:br>
              <a:rPr lang="zh-CN" altLang="en-US" dirty="0"/>
            </a:b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1EF520-53CE-824F-B5F9-45184A65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02" y="3322125"/>
            <a:ext cx="6431957" cy="303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9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F14968-8C3A-7546-85FC-ECC61307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B5A996-3989-8640-92A1-0890ADB37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332333"/>
            <a:ext cx="6663559" cy="50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9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分布式并行意义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A4206-9750-480A-9BB5-F98033F1C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b="1" dirty="0"/>
              <a:t>深度学习训练耗时：</a:t>
            </a:r>
            <a:endParaRPr lang="en-US" altLang="zh-CN" sz="2400" b="1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BFDA725-CAE5-4028-B8BA-3C8775969E82}"/>
              </a:ext>
            </a:extLst>
          </p:cNvPr>
          <p:cNvSpPr/>
          <p:nvPr/>
        </p:nvSpPr>
        <p:spPr>
          <a:xfrm rot="16200000">
            <a:off x="4509054" y="3861199"/>
            <a:ext cx="240149" cy="1656000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39824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  <a:gd name="connsiteX8" fmla="*/ 240149 w 240149"/>
                      <a:gd name="connsiteY8" fmla="*/ 1656000 h 1656000"/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42976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40149" h="1656000" stroke="0" extrusionOk="0">
                        <a:moveTo>
                          <a:pt x="240149" y="1656000"/>
                        </a:moveTo>
                        <a:cubicBezTo>
                          <a:pt x="175557" y="1655942"/>
                          <a:pt x="119409" y="1646748"/>
                          <a:pt x="120074" y="1635988"/>
                        </a:cubicBezTo>
                        <a:cubicBezTo>
                          <a:pt x="165493" y="1409266"/>
                          <a:pt x="126153" y="1071856"/>
                          <a:pt x="120075" y="848012"/>
                        </a:cubicBezTo>
                        <a:cubicBezTo>
                          <a:pt x="114692" y="841080"/>
                          <a:pt x="64856" y="828256"/>
                          <a:pt x="0" y="828000"/>
                        </a:cubicBezTo>
                        <a:cubicBezTo>
                          <a:pt x="65449" y="826589"/>
                          <a:pt x="119859" y="817635"/>
                          <a:pt x="120075" y="807988"/>
                        </a:cubicBezTo>
                        <a:cubicBezTo>
                          <a:pt x="109150" y="671424"/>
                          <a:pt x="111814" y="560743"/>
                          <a:pt x="120075" y="398240"/>
                        </a:cubicBezTo>
                        <a:cubicBezTo>
                          <a:pt x="128336" y="235737"/>
                          <a:pt x="117070" y="98604"/>
                          <a:pt x="120075" y="20012"/>
                        </a:cubicBezTo>
                        <a:cubicBezTo>
                          <a:pt x="121493" y="12115"/>
                          <a:pt x="167316" y="-5426"/>
                          <a:pt x="240150" y="0"/>
                        </a:cubicBezTo>
                        <a:cubicBezTo>
                          <a:pt x="141181" y="630461"/>
                          <a:pt x="231923" y="1136370"/>
                          <a:pt x="240149" y="1656000"/>
                        </a:cubicBezTo>
                        <a:close/>
                      </a:path>
                      <a:path w="240149" h="1656000" fill="none" extrusionOk="0">
                        <a:moveTo>
                          <a:pt x="240149" y="1656000"/>
                        </a:moveTo>
                        <a:cubicBezTo>
                          <a:pt x="176060" y="1657368"/>
                          <a:pt x="118246" y="1647081"/>
                          <a:pt x="120074" y="1635988"/>
                        </a:cubicBezTo>
                        <a:cubicBezTo>
                          <a:pt x="122145" y="1351604"/>
                          <a:pt x="108207" y="1099597"/>
                          <a:pt x="120075" y="848012"/>
                        </a:cubicBezTo>
                        <a:cubicBezTo>
                          <a:pt x="127290" y="827943"/>
                          <a:pt x="66100" y="836434"/>
                          <a:pt x="0" y="828000"/>
                        </a:cubicBezTo>
                        <a:cubicBezTo>
                          <a:pt x="65161" y="828622"/>
                          <a:pt x="122347" y="820540"/>
                          <a:pt x="120075" y="807988"/>
                        </a:cubicBezTo>
                        <a:cubicBezTo>
                          <a:pt x="114152" y="702634"/>
                          <a:pt x="116773" y="546244"/>
                          <a:pt x="120075" y="429760"/>
                        </a:cubicBezTo>
                        <a:cubicBezTo>
                          <a:pt x="123377" y="313276"/>
                          <a:pt x="130732" y="135507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3BEF225-C9DD-4E05-9144-118866526D6D}"/>
              </a:ext>
            </a:extLst>
          </p:cNvPr>
          <p:cNvSpPr/>
          <p:nvPr/>
        </p:nvSpPr>
        <p:spPr>
          <a:xfrm rot="16200000">
            <a:off x="7911451" y="2727090"/>
            <a:ext cx="240150" cy="3924218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3924218 h 3924218"/>
                      <a:gd name="connsiteX1" fmla="*/ 120075 w 240150"/>
                      <a:gd name="connsiteY1" fmla="*/ 3904206 h 3924218"/>
                      <a:gd name="connsiteX2" fmla="*/ 120075 w 240150"/>
                      <a:gd name="connsiteY2" fmla="*/ 3263511 h 3924218"/>
                      <a:gd name="connsiteX3" fmla="*/ 120075 w 240150"/>
                      <a:gd name="connsiteY3" fmla="*/ 2680479 h 3924218"/>
                      <a:gd name="connsiteX4" fmla="*/ 120075 w 240150"/>
                      <a:gd name="connsiteY4" fmla="*/ 1982121 h 3924218"/>
                      <a:gd name="connsiteX5" fmla="*/ 0 w 240150"/>
                      <a:gd name="connsiteY5" fmla="*/ 1962109 h 3924218"/>
                      <a:gd name="connsiteX6" fmla="*/ 120075 w 240150"/>
                      <a:gd name="connsiteY6" fmla="*/ 1942097 h 3924218"/>
                      <a:gd name="connsiteX7" fmla="*/ 120075 w 240150"/>
                      <a:gd name="connsiteY7" fmla="*/ 1301402 h 3924218"/>
                      <a:gd name="connsiteX8" fmla="*/ 120075 w 240150"/>
                      <a:gd name="connsiteY8" fmla="*/ 699149 h 3924218"/>
                      <a:gd name="connsiteX9" fmla="*/ 120075 w 240150"/>
                      <a:gd name="connsiteY9" fmla="*/ 20012 h 3924218"/>
                      <a:gd name="connsiteX10" fmla="*/ 240150 w 240150"/>
                      <a:gd name="connsiteY10" fmla="*/ 0 h 3924218"/>
                      <a:gd name="connsiteX11" fmla="*/ 240150 w 240150"/>
                      <a:gd name="connsiteY11" fmla="*/ 536310 h 3924218"/>
                      <a:gd name="connsiteX12" fmla="*/ 240150 w 240150"/>
                      <a:gd name="connsiteY12" fmla="*/ 1111862 h 3924218"/>
                      <a:gd name="connsiteX13" fmla="*/ 240150 w 240150"/>
                      <a:gd name="connsiteY13" fmla="*/ 1687414 h 3924218"/>
                      <a:gd name="connsiteX14" fmla="*/ 240150 w 240150"/>
                      <a:gd name="connsiteY14" fmla="*/ 2262966 h 3924218"/>
                      <a:gd name="connsiteX15" fmla="*/ 240150 w 240150"/>
                      <a:gd name="connsiteY15" fmla="*/ 2917002 h 3924218"/>
                      <a:gd name="connsiteX16" fmla="*/ 240150 w 240150"/>
                      <a:gd name="connsiteY16" fmla="*/ 3924218 h 3924218"/>
                      <a:gd name="connsiteX0" fmla="*/ 240150 w 240150"/>
                      <a:gd name="connsiteY0" fmla="*/ 3924218 h 3924218"/>
                      <a:gd name="connsiteX1" fmla="*/ 120075 w 240150"/>
                      <a:gd name="connsiteY1" fmla="*/ 3904206 h 3924218"/>
                      <a:gd name="connsiteX2" fmla="*/ 120075 w 240150"/>
                      <a:gd name="connsiteY2" fmla="*/ 3225069 h 3924218"/>
                      <a:gd name="connsiteX3" fmla="*/ 120075 w 240150"/>
                      <a:gd name="connsiteY3" fmla="*/ 2584374 h 3924218"/>
                      <a:gd name="connsiteX4" fmla="*/ 120075 w 240150"/>
                      <a:gd name="connsiteY4" fmla="*/ 1982121 h 3924218"/>
                      <a:gd name="connsiteX5" fmla="*/ 0 w 240150"/>
                      <a:gd name="connsiteY5" fmla="*/ 1962109 h 3924218"/>
                      <a:gd name="connsiteX6" fmla="*/ 120075 w 240150"/>
                      <a:gd name="connsiteY6" fmla="*/ 1942097 h 3924218"/>
                      <a:gd name="connsiteX7" fmla="*/ 120075 w 240150"/>
                      <a:gd name="connsiteY7" fmla="*/ 1359065 h 3924218"/>
                      <a:gd name="connsiteX8" fmla="*/ 120075 w 240150"/>
                      <a:gd name="connsiteY8" fmla="*/ 776032 h 3924218"/>
                      <a:gd name="connsiteX9" fmla="*/ 120075 w 240150"/>
                      <a:gd name="connsiteY9" fmla="*/ 20012 h 3924218"/>
                      <a:gd name="connsiteX10" fmla="*/ 240150 w 240150"/>
                      <a:gd name="connsiteY10" fmla="*/ 0 h 3924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0150" h="3924218" stroke="0" extrusionOk="0">
                        <a:moveTo>
                          <a:pt x="240150" y="3924218"/>
                        </a:moveTo>
                        <a:cubicBezTo>
                          <a:pt x="175558" y="3924160"/>
                          <a:pt x="119410" y="3914966"/>
                          <a:pt x="120075" y="3904206"/>
                        </a:cubicBezTo>
                        <a:cubicBezTo>
                          <a:pt x="136565" y="3658818"/>
                          <a:pt x="136837" y="3582428"/>
                          <a:pt x="120075" y="3263511"/>
                        </a:cubicBezTo>
                        <a:cubicBezTo>
                          <a:pt x="103313" y="2944594"/>
                          <a:pt x="146695" y="2945651"/>
                          <a:pt x="120075" y="2680479"/>
                        </a:cubicBezTo>
                        <a:cubicBezTo>
                          <a:pt x="93455" y="2415307"/>
                          <a:pt x="110281" y="2287473"/>
                          <a:pt x="120075" y="1982121"/>
                        </a:cubicBezTo>
                        <a:cubicBezTo>
                          <a:pt x="115131" y="1974972"/>
                          <a:pt x="60251" y="1970803"/>
                          <a:pt x="0" y="1962109"/>
                        </a:cubicBezTo>
                        <a:cubicBezTo>
                          <a:pt x="68870" y="1963044"/>
                          <a:pt x="118531" y="1954015"/>
                          <a:pt x="120075" y="1942097"/>
                        </a:cubicBezTo>
                        <a:cubicBezTo>
                          <a:pt x="110615" y="1723561"/>
                          <a:pt x="118516" y="1446788"/>
                          <a:pt x="120075" y="1301402"/>
                        </a:cubicBezTo>
                        <a:cubicBezTo>
                          <a:pt x="121634" y="1156016"/>
                          <a:pt x="96069" y="833841"/>
                          <a:pt x="120075" y="699149"/>
                        </a:cubicBezTo>
                        <a:cubicBezTo>
                          <a:pt x="144081" y="564457"/>
                          <a:pt x="97757" y="288566"/>
                          <a:pt x="120075" y="20012"/>
                        </a:cubicBezTo>
                        <a:cubicBezTo>
                          <a:pt x="110502" y="9176"/>
                          <a:pt x="174993" y="-12159"/>
                          <a:pt x="240150" y="0"/>
                        </a:cubicBezTo>
                        <a:cubicBezTo>
                          <a:pt x="261156" y="156246"/>
                          <a:pt x="264262" y="268360"/>
                          <a:pt x="240150" y="536310"/>
                        </a:cubicBezTo>
                        <a:cubicBezTo>
                          <a:pt x="216039" y="804260"/>
                          <a:pt x="221785" y="894484"/>
                          <a:pt x="240150" y="1111862"/>
                        </a:cubicBezTo>
                        <a:cubicBezTo>
                          <a:pt x="258515" y="1329240"/>
                          <a:pt x="226889" y="1433792"/>
                          <a:pt x="240150" y="1687414"/>
                        </a:cubicBezTo>
                        <a:cubicBezTo>
                          <a:pt x="253411" y="1941036"/>
                          <a:pt x="251344" y="2109527"/>
                          <a:pt x="240150" y="2262966"/>
                        </a:cubicBezTo>
                        <a:cubicBezTo>
                          <a:pt x="228956" y="2416405"/>
                          <a:pt x="215162" y="2607512"/>
                          <a:pt x="240150" y="2917002"/>
                        </a:cubicBezTo>
                        <a:cubicBezTo>
                          <a:pt x="265138" y="3226492"/>
                          <a:pt x="239928" y="3596622"/>
                          <a:pt x="240150" y="3924218"/>
                        </a:cubicBezTo>
                        <a:close/>
                      </a:path>
                      <a:path w="240150" h="3924218" fill="none" extrusionOk="0">
                        <a:moveTo>
                          <a:pt x="240150" y="3924218"/>
                        </a:moveTo>
                        <a:cubicBezTo>
                          <a:pt x="174998" y="3925142"/>
                          <a:pt x="118634" y="3916043"/>
                          <a:pt x="120075" y="3904206"/>
                        </a:cubicBezTo>
                        <a:cubicBezTo>
                          <a:pt x="130946" y="3726890"/>
                          <a:pt x="128120" y="3381830"/>
                          <a:pt x="120075" y="3225069"/>
                        </a:cubicBezTo>
                        <a:cubicBezTo>
                          <a:pt x="112030" y="3068308"/>
                          <a:pt x="128222" y="2760584"/>
                          <a:pt x="120075" y="2584374"/>
                        </a:cubicBezTo>
                        <a:cubicBezTo>
                          <a:pt x="111928" y="2408164"/>
                          <a:pt x="126560" y="2250000"/>
                          <a:pt x="120075" y="1982121"/>
                        </a:cubicBezTo>
                        <a:cubicBezTo>
                          <a:pt x="119387" y="1972577"/>
                          <a:pt x="61375" y="1961689"/>
                          <a:pt x="0" y="1962109"/>
                        </a:cubicBezTo>
                        <a:cubicBezTo>
                          <a:pt x="65862" y="1964284"/>
                          <a:pt x="119009" y="1954359"/>
                          <a:pt x="120075" y="1942097"/>
                        </a:cubicBezTo>
                        <a:cubicBezTo>
                          <a:pt x="118988" y="1814530"/>
                          <a:pt x="138503" y="1626559"/>
                          <a:pt x="120075" y="1359065"/>
                        </a:cubicBezTo>
                        <a:cubicBezTo>
                          <a:pt x="101647" y="1091571"/>
                          <a:pt x="126956" y="930706"/>
                          <a:pt x="120075" y="776032"/>
                        </a:cubicBezTo>
                        <a:cubicBezTo>
                          <a:pt x="113194" y="621358"/>
                          <a:pt x="144433" y="213731"/>
                          <a:pt x="120075" y="20012"/>
                        </a:cubicBezTo>
                        <a:cubicBezTo>
                          <a:pt x="127581" y="15342"/>
                          <a:pt x="176264" y="-2048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0025-8C07-42A7-BD8E-CAF9CDDC570C}"/>
              </a:ext>
            </a:extLst>
          </p:cNvPr>
          <p:cNvSpPr txBox="1"/>
          <p:nvPr/>
        </p:nvSpPr>
        <p:spPr>
          <a:xfrm>
            <a:off x="3355766" y="4976025"/>
            <a:ext cx="254672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Moore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定律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+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算法优化</a:t>
            </a:r>
            <a:endParaRPr lang="en-US" altLang="zh-CN" sz="2000" dirty="0">
              <a:solidFill>
                <a:srgbClr val="374154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20CD8-5297-49E1-8E1F-5C3C987A1103}"/>
              </a:ext>
            </a:extLst>
          </p:cNvPr>
          <p:cNvSpPr txBox="1"/>
          <p:nvPr/>
        </p:nvSpPr>
        <p:spPr>
          <a:xfrm>
            <a:off x="7602155" y="4976025"/>
            <a:ext cx="1040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可变因素</a:t>
            </a:r>
            <a:endParaRPr lang="en-US" sz="2000" dirty="0" err="1">
              <a:solidFill>
                <a:srgbClr val="374154"/>
              </a:solidFill>
              <a:latin typeface="+mj-ea"/>
              <a:ea typeface="+mj-ea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99BE436-EFE7-1A43-8F61-143683F57298}"/>
              </a:ext>
            </a:extLst>
          </p:cNvPr>
          <p:cNvGrpSpPr/>
          <p:nvPr/>
        </p:nvGrpSpPr>
        <p:grpSpPr>
          <a:xfrm>
            <a:off x="3039255" y="1988840"/>
            <a:ext cx="5939446" cy="1067148"/>
            <a:chOff x="3039255" y="1988840"/>
            <a:chExt cx="5939446" cy="1067148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18288B34-8F2D-4FB4-A8DB-123842C4F7A0}"/>
                </a:ext>
              </a:extLst>
            </p:cNvPr>
            <p:cNvSpPr/>
            <p:nvPr/>
          </p:nvSpPr>
          <p:spPr>
            <a:xfrm rot="16200000">
              <a:off x="5904968" y="937397"/>
              <a:ext cx="237600" cy="324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40812 h 3240000"/>
                        <a:gd name="connsiteX3" fmla="*/ 118800 w 237600"/>
                        <a:gd name="connsiteY3" fmla="*/ 224562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89204 h 3240000"/>
                        <a:gd name="connsiteX8" fmla="*/ 118800 w 237600"/>
                        <a:gd name="connsiteY8" fmla="*/ 546600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  <a:gd name="connsiteX11" fmla="*/ 237600 w 237600"/>
                        <a:gd name="connsiteY11" fmla="*/ 615600 h 3240000"/>
                        <a:gd name="connsiteX12" fmla="*/ 237600 w 237600"/>
                        <a:gd name="connsiteY12" fmla="*/ 1231200 h 3240000"/>
                        <a:gd name="connsiteX13" fmla="*/ 237600 w 237600"/>
                        <a:gd name="connsiteY13" fmla="*/ 1879200 h 3240000"/>
                        <a:gd name="connsiteX14" fmla="*/ 237600 w 237600"/>
                        <a:gd name="connsiteY14" fmla="*/ 2430000 h 3240000"/>
                        <a:gd name="connsiteX15" fmla="*/ 237600 w 237600"/>
                        <a:gd name="connsiteY15" fmla="*/ 3240000 h 3240000"/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09204 h 3240000"/>
                        <a:gd name="connsiteX3" fmla="*/ 118800 w 237600"/>
                        <a:gd name="connsiteY3" fmla="*/ 216660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57596 h 3240000"/>
                        <a:gd name="connsiteX8" fmla="*/ 118800 w 237600"/>
                        <a:gd name="connsiteY8" fmla="*/ 562404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7600" h="3240000" stroke="0" extrusionOk="0">
                          <a:moveTo>
                            <a:pt x="237600" y="3240000"/>
                          </a:moveTo>
                          <a:cubicBezTo>
                            <a:pt x="172774" y="3239304"/>
                            <a:pt x="116930" y="3232195"/>
                            <a:pt x="118800" y="3220201"/>
                          </a:cubicBezTo>
                          <a:cubicBezTo>
                            <a:pt x="120709" y="3074302"/>
                            <a:pt x="128910" y="2952408"/>
                            <a:pt x="118800" y="2740812"/>
                          </a:cubicBezTo>
                          <a:cubicBezTo>
                            <a:pt x="108690" y="2529216"/>
                            <a:pt x="117069" y="2444477"/>
                            <a:pt x="118800" y="2245620"/>
                          </a:cubicBezTo>
                          <a:cubicBezTo>
                            <a:pt x="120531" y="2046763"/>
                            <a:pt x="123676" y="1764440"/>
                            <a:pt x="118800" y="1639799"/>
                          </a:cubicBezTo>
                          <a:cubicBezTo>
                            <a:pt x="125862" y="1638375"/>
                            <a:pt x="73251" y="1610626"/>
                            <a:pt x="0" y="1620000"/>
                          </a:cubicBezTo>
                          <a:cubicBezTo>
                            <a:pt x="67665" y="1619427"/>
                            <a:pt x="119404" y="1610637"/>
                            <a:pt x="118800" y="1600201"/>
                          </a:cubicBezTo>
                          <a:cubicBezTo>
                            <a:pt x="101938" y="1439407"/>
                            <a:pt x="104953" y="1206823"/>
                            <a:pt x="118800" y="1089204"/>
                          </a:cubicBezTo>
                          <a:cubicBezTo>
                            <a:pt x="132647" y="971585"/>
                            <a:pt x="117475" y="733710"/>
                            <a:pt x="118800" y="546600"/>
                          </a:cubicBezTo>
                          <a:cubicBezTo>
                            <a:pt x="120125" y="359490"/>
                            <a:pt x="113150" y="276982"/>
                            <a:pt x="118800" y="19799"/>
                          </a:cubicBezTo>
                          <a:cubicBezTo>
                            <a:pt x="125276" y="-1899"/>
                            <a:pt x="167112" y="-5965"/>
                            <a:pt x="237600" y="0"/>
                          </a:cubicBezTo>
                          <a:cubicBezTo>
                            <a:pt x="235305" y="191188"/>
                            <a:pt x="242230" y="478382"/>
                            <a:pt x="237600" y="615600"/>
                          </a:cubicBezTo>
                          <a:cubicBezTo>
                            <a:pt x="232970" y="752818"/>
                            <a:pt x="264469" y="947619"/>
                            <a:pt x="237600" y="1231200"/>
                          </a:cubicBezTo>
                          <a:cubicBezTo>
                            <a:pt x="210731" y="1514781"/>
                            <a:pt x="237960" y="1736413"/>
                            <a:pt x="237600" y="1879200"/>
                          </a:cubicBezTo>
                          <a:cubicBezTo>
                            <a:pt x="237240" y="2021987"/>
                            <a:pt x="227578" y="2164522"/>
                            <a:pt x="237600" y="2430000"/>
                          </a:cubicBezTo>
                          <a:cubicBezTo>
                            <a:pt x="247622" y="2695478"/>
                            <a:pt x="228939" y="2944810"/>
                            <a:pt x="237600" y="3240000"/>
                          </a:cubicBezTo>
                          <a:close/>
                        </a:path>
                        <a:path w="237600" h="3240000" fill="none" extrusionOk="0">
                          <a:moveTo>
                            <a:pt x="237600" y="3240000"/>
                          </a:moveTo>
                          <a:cubicBezTo>
                            <a:pt x="171890" y="3238878"/>
                            <a:pt x="121362" y="3230407"/>
                            <a:pt x="118800" y="3220201"/>
                          </a:cubicBezTo>
                          <a:cubicBezTo>
                            <a:pt x="129723" y="3010116"/>
                            <a:pt x="125525" y="2873978"/>
                            <a:pt x="118800" y="2709204"/>
                          </a:cubicBezTo>
                          <a:cubicBezTo>
                            <a:pt x="112075" y="2544430"/>
                            <a:pt x="103668" y="2306687"/>
                            <a:pt x="118800" y="2166600"/>
                          </a:cubicBezTo>
                          <a:cubicBezTo>
                            <a:pt x="133932" y="2026513"/>
                            <a:pt x="114056" y="1803228"/>
                            <a:pt x="118800" y="1639799"/>
                          </a:cubicBezTo>
                          <a:cubicBezTo>
                            <a:pt x="117266" y="1629100"/>
                            <a:pt x="58028" y="1621729"/>
                            <a:pt x="0" y="1620000"/>
                          </a:cubicBezTo>
                          <a:cubicBezTo>
                            <a:pt x="63723" y="1620054"/>
                            <a:pt x="119178" y="1609088"/>
                            <a:pt x="118800" y="1600201"/>
                          </a:cubicBezTo>
                          <a:cubicBezTo>
                            <a:pt x="138012" y="1339656"/>
                            <a:pt x="121136" y="1184855"/>
                            <a:pt x="118800" y="1057596"/>
                          </a:cubicBezTo>
                          <a:cubicBezTo>
                            <a:pt x="116464" y="930338"/>
                            <a:pt x="136039" y="794825"/>
                            <a:pt x="118800" y="562404"/>
                          </a:cubicBezTo>
                          <a:cubicBezTo>
                            <a:pt x="101561" y="329983"/>
                            <a:pt x="118369" y="257673"/>
                            <a:pt x="118800" y="19799"/>
                          </a:cubicBezTo>
                          <a:cubicBezTo>
                            <a:pt x="112254" y="10360"/>
                            <a:pt x="174674" y="-6279"/>
                            <a:pt x="23760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</a:endParaRP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6040828B-0A05-4236-94A5-E53027BF0DF7}"/>
                </a:ext>
              </a:extLst>
            </p:cNvPr>
            <p:cNvSpPr/>
            <p:nvPr/>
          </p:nvSpPr>
          <p:spPr>
            <a:xfrm rot="16200000">
              <a:off x="8207710" y="2016124"/>
              <a:ext cx="240149" cy="108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  <a:gd name="connsiteX7" fmla="*/ 240149 w 240149"/>
                        <a:gd name="connsiteY7" fmla="*/ 1080000 h 1080000"/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40149" h="1080000" stroke="0" extrusionOk="0">
                          <a:moveTo>
                            <a:pt x="240149" y="1080000"/>
                          </a:moveTo>
                          <a:cubicBezTo>
                            <a:pt x="174511" y="1079399"/>
                            <a:pt x="119214" y="1071527"/>
                            <a:pt x="120074" y="1059988"/>
                          </a:cubicBezTo>
                          <a:cubicBezTo>
                            <a:pt x="124337" y="896938"/>
                            <a:pt x="120661" y="718674"/>
                            <a:pt x="120075" y="560012"/>
                          </a:cubicBezTo>
                          <a:cubicBezTo>
                            <a:pt x="112520" y="560140"/>
                            <a:pt x="56057" y="544997"/>
                            <a:pt x="0" y="540000"/>
                          </a:cubicBezTo>
                          <a:cubicBezTo>
                            <a:pt x="64389" y="541206"/>
                            <a:pt x="120674" y="530475"/>
                            <a:pt x="120075" y="519988"/>
                          </a:cubicBezTo>
                          <a:cubicBezTo>
                            <a:pt x="129874" y="282755"/>
                            <a:pt x="95420" y="233789"/>
                            <a:pt x="120075" y="20012"/>
                          </a:cubicBezTo>
                          <a:cubicBezTo>
                            <a:pt x="126235" y="3871"/>
                            <a:pt x="182527" y="-1502"/>
                            <a:pt x="240150" y="0"/>
                          </a:cubicBezTo>
                          <a:cubicBezTo>
                            <a:pt x="240253" y="319683"/>
                            <a:pt x="326372" y="696450"/>
                            <a:pt x="240149" y="1080000"/>
                          </a:cubicBezTo>
                          <a:close/>
                        </a:path>
                        <a:path w="240149" h="1080000" fill="none" extrusionOk="0">
                          <a:moveTo>
                            <a:pt x="240149" y="1080000"/>
                          </a:moveTo>
                          <a:cubicBezTo>
                            <a:pt x="174012" y="1080281"/>
                            <a:pt x="117520" y="1071737"/>
                            <a:pt x="120074" y="1059988"/>
                          </a:cubicBezTo>
                          <a:cubicBezTo>
                            <a:pt x="113883" y="923076"/>
                            <a:pt x="132498" y="713581"/>
                            <a:pt x="120075" y="560012"/>
                          </a:cubicBezTo>
                          <a:cubicBezTo>
                            <a:pt x="120229" y="536698"/>
                            <a:pt x="62852" y="534989"/>
                            <a:pt x="0" y="540000"/>
                          </a:cubicBezTo>
                          <a:cubicBezTo>
                            <a:pt x="66014" y="540337"/>
                            <a:pt x="118720" y="531684"/>
                            <a:pt x="120075" y="519988"/>
                          </a:cubicBezTo>
                          <a:cubicBezTo>
                            <a:pt x="138940" y="361432"/>
                            <a:pt x="96597" y="164775"/>
                            <a:pt x="120075" y="20012"/>
                          </a:cubicBezTo>
                          <a:cubicBezTo>
                            <a:pt x="130208" y="972"/>
                            <a:pt x="170834" y="4015"/>
                            <a:pt x="24015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4C92BE-F97B-423B-AF0E-430B480A6B1F}"/>
                </a:ext>
              </a:extLst>
            </p:cNvPr>
            <p:cNvSpPr txBox="1"/>
            <p:nvPr/>
          </p:nvSpPr>
          <p:spPr>
            <a:xfrm>
              <a:off x="4990212" y="2778989"/>
              <a:ext cx="207749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模型相关，相对固定</a:t>
              </a:r>
              <a:endParaRPr lang="en-US" dirty="0" err="1">
                <a:solidFill>
                  <a:srgbClr val="37415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4681A-340F-4A33-8D17-01A14F13A48F}"/>
                </a:ext>
              </a:extLst>
            </p:cNvPr>
            <p:cNvSpPr txBox="1"/>
            <p:nvPr/>
          </p:nvSpPr>
          <p:spPr>
            <a:xfrm>
              <a:off x="7841982" y="2778989"/>
              <a:ext cx="9233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可变因素</a:t>
              </a:r>
              <a:endParaRPr lang="en-US" dirty="0" err="1">
                <a:solidFill>
                  <a:srgbClr val="37415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A606C52-292D-DF4D-8409-2E907B58A5A0}"/>
                </a:ext>
              </a:extLst>
            </p:cNvPr>
            <p:cNvSpPr/>
            <p:nvPr/>
          </p:nvSpPr>
          <p:spPr>
            <a:xfrm>
              <a:off x="3039255" y="1988840"/>
              <a:ext cx="59394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None/>
              </a:pP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训练耗时 </a:t>
              </a:r>
              <a:r>
                <a:rPr lang="en-US" altLang="zh-CN" sz="2000" dirty="0">
                  <a:solidFill>
                    <a:srgbClr val="374154"/>
                  </a:solidFill>
                  <a:latin typeface="+mj-ea"/>
                  <a:ea typeface="+mj-ea"/>
                </a:rPr>
                <a:t>=</a:t>
              </a: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 训练数据规模 </a:t>
              </a:r>
              <a:r>
                <a:rPr lang="en-US" altLang="zh-CN" sz="2000" dirty="0">
                  <a:solidFill>
                    <a:srgbClr val="374154"/>
                  </a:solidFill>
                  <a:latin typeface="+mj-ea"/>
                  <a:ea typeface="+mj-ea"/>
                </a:rPr>
                <a:t>x </a:t>
              </a: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单步计算量</a:t>
              </a:r>
              <a:r>
                <a:rPr lang="en-US" altLang="zh-CN" sz="2000" dirty="0">
                  <a:solidFill>
                    <a:srgbClr val="374154"/>
                  </a:solidFill>
                  <a:latin typeface="+mj-ea"/>
                  <a:ea typeface="+mj-ea"/>
                </a:rPr>
                <a:t> / </a:t>
              </a: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计算速率</a:t>
              </a:r>
              <a:endParaRPr lang="en-US" altLang="zh-CN" sz="2000" dirty="0">
                <a:solidFill>
                  <a:srgbClr val="374154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38493A9-2521-5541-93F8-F32AF7CB2819}"/>
              </a:ext>
            </a:extLst>
          </p:cNvPr>
          <p:cNvSpPr/>
          <p:nvPr/>
        </p:nvSpPr>
        <p:spPr>
          <a:xfrm>
            <a:off x="2281957" y="4146371"/>
            <a:ext cx="81323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计算速率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=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单设备计算速率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设备数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多设备并行效率（加速比）</a:t>
            </a:r>
            <a:endParaRPr lang="en-US" altLang="zh-CN" sz="2000" dirty="0">
              <a:solidFill>
                <a:srgbClr val="374154"/>
              </a:solidFill>
              <a:latin typeface="+mj-ea"/>
              <a:ea typeface="+mj-ea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FB40855-4EB6-1C4B-A8D5-D19E646952D6}"/>
              </a:ext>
            </a:extLst>
          </p:cNvPr>
          <p:cNvSpPr txBox="1">
            <a:spLocks/>
          </p:cNvSpPr>
          <p:nvPr/>
        </p:nvSpPr>
        <p:spPr>
          <a:xfrm>
            <a:off x="623635" y="3543192"/>
            <a:ext cx="10963473" cy="47579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计算速率：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464582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分布式并行意义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A4206-9750-480A-9BB5-F98033F1C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b="1" dirty="0"/>
              <a:t>深度学习训练耗时：</a:t>
            </a:r>
            <a:endParaRPr lang="en-US" altLang="zh-CN" sz="2400" b="1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BFDA725-CAE5-4028-B8BA-3C8775969E82}"/>
              </a:ext>
            </a:extLst>
          </p:cNvPr>
          <p:cNvSpPr/>
          <p:nvPr/>
        </p:nvSpPr>
        <p:spPr>
          <a:xfrm rot="16200000">
            <a:off x="4437046" y="3861199"/>
            <a:ext cx="240149" cy="1656000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39824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  <a:gd name="connsiteX8" fmla="*/ 240149 w 240149"/>
                      <a:gd name="connsiteY8" fmla="*/ 1656000 h 1656000"/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42976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40149" h="1656000" stroke="0" extrusionOk="0">
                        <a:moveTo>
                          <a:pt x="240149" y="1656000"/>
                        </a:moveTo>
                        <a:cubicBezTo>
                          <a:pt x="175557" y="1655942"/>
                          <a:pt x="119409" y="1646748"/>
                          <a:pt x="120074" y="1635988"/>
                        </a:cubicBezTo>
                        <a:cubicBezTo>
                          <a:pt x="165493" y="1409266"/>
                          <a:pt x="126153" y="1071856"/>
                          <a:pt x="120075" y="848012"/>
                        </a:cubicBezTo>
                        <a:cubicBezTo>
                          <a:pt x="114692" y="841080"/>
                          <a:pt x="64856" y="828256"/>
                          <a:pt x="0" y="828000"/>
                        </a:cubicBezTo>
                        <a:cubicBezTo>
                          <a:pt x="65449" y="826589"/>
                          <a:pt x="119859" y="817635"/>
                          <a:pt x="120075" y="807988"/>
                        </a:cubicBezTo>
                        <a:cubicBezTo>
                          <a:pt x="109150" y="671424"/>
                          <a:pt x="111814" y="560743"/>
                          <a:pt x="120075" y="398240"/>
                        </a:cubicBezTo>
                        <a:cubicBezTo>
                          <a:pt x="128336" y="235737"/>
                          <a:pt x="117070" y="98604"/>
                          <a:pt x="120075" y="20012"/>
                        </a:cubicBezTo>
                        <a:cubicBezTo>
                          <a:pt x="121493" y="12115"/>
                          <a:pt x="167316" y="-5426"/>
                          <a:pt x="240150" y="0"/>
                        </a:cubicBezTo>
                        <a:cubicBezTo>
                          <a:pt x="141181" y="630461"/>
                          <a:pt x="231923" y="1136370"/>
                          <a:pt x="240149" y="1656000"/>
                        </a:cubicBezTo>
                        <a:close/>
                      </a:path>
                      <a:path w="240149" h="1656000" fill="none" extrusionOk="0">
                        <a:moveTo>
                          <a:pt x="240149" y="1656000"/>
                        </a:moveTo>
                        <a:cubicBezTo>
                          <a:pt x="176060" y="1657368"/>
                          <a:pt x="118246" y="1647081"/>
                          <a:pt x="120074" y="1635988"/>
                        </a:cubicBezTo>
                        <a:cubicBezTo>
                          <a:pt x="122145" y="1351604"/>
                          <a:pt x="108207" y="1099597"/>
                          <a:pt x="120075" y="848012"/>
                        </a:cubicBezTo>
                        <a:cubicBezTo>
                          <a:pt x="127290" y="827943"/>
                          <a:pt x="66100" y="836434"/>
                          <a:pt x="0" y="828000"/>
                        </a:cubicBezTo>
                        <a:cubicBezTo>
                          <a:pt x="65161" y="828622"/>
                          <a:pt x="122347" y="820540"/>
                          <a:pt x="120075" y="807988"/>
                        </a:cubicBezTo>
                        <a:cubicBezTo>
                          <a:pt x="114152" y="702634"/>
                          <a:pt x="116773" y="546244"/>
                          <a:pt x="120075" y="429760"/>
                        </a:cubicBezTo>
                        <a:cubicBezTo>
                          <a:pt x="123377" y="313276"/>
                          <a:pt x="130732" y="135507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3BEF225-C9DD-4E05-9144-118866526D6D}"/>
              </a:ext>
            </a:extLst>
          </p:cNvPr>
          <p:cNvSpPr/>
          <p:nvPr/>
        </p:nvSpPr>
        <p:spPr>
          <a:xfrm rot="16200000">
            <a:off x="6147034" y="4311267"/>
            <a:ext cx="240150" cy="755864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755864 h 755864"/>
                      <a:gd name="connsiteX1" fmla="*/ 120075 w 240150"/>
                      <a:gd name="connsiteY1" fmla="*/ 735852 h 755864"/>
                      <a:gd name="connsiteX2" fmla="*/ 120075 w 240150"/>
                      <a:gd name="connsiteY2" fmla="*/ 397944 h 755864"/>
                      <a:gd name="connsiteX3" fmla="*/ 0 w 240150"/>
                      <a:gd name="connsiteY3" fmla="*/ 377932 h 755864"/>
                      <a:gd name="connsiteX4" fmla="*/ 120075 w 240150"/>
                      <a:gd name="connsiteY4" fmla="*/ 357920 h 755864"/>
                      <a:gd name="connsiteX5" fmla="*/ 120075 w 240150"/>
                      <a:gd name="connsiteY5" fmla="*/ 20012 h 755864"/>
                      <a:gd name="connsiteX6" fmla="*/ 240150 w 240150"/>
                      <a:gd name="connsiteY6" fmla="*/ 0 h 755864"/>
                      <a:gd name="connsiteX7" fmla="*/ 240150 w 240150"/>
                      <a:gd name="connsiteY7" fmla="*/ 393049 h 755864"/>
                      <a:gd name="connsiteX8" fmla="*/ 240150 w 240150"/>
                      <a:gd name="connsiteY8" fmla="*/ 755864 h 755864"/>
                      <a:gd name="connsiteX0" fmla="*/ 240150 w 240150"/>
                      <a:gd name="connsiteY0" fmla="*/ 755864 h 755864"/>
                      <a:gd name="connsiteX1" fmla="*/ 120075 w 240150"/>
                      <a:gd name="connsiteY1" fmla="*/ 735852 h 755864"/>
                      <a:gd name="connsiteX2" fmla="*/ 120075 w 240150"/>
                      <a:gd name="connsiteY2" fmla="*/ 397944 h 755864"/>
                      <a:gd name="connsiteX3" fmla="*/ 0 w 240150"/>
                      <a:gd name="connsiteY3" fmla="*/ 377932 h 755864"/>
                      <a:gd name="connsiteX4" fmla="*/ 120075 w 240150"/>
                      <a:gd name="connsiteY4" fmla="*/ 357920 h 755864"/>
                      <a:gd name="connsiteX5" fmla="*/ 120075 w 240150"/>
                      <a:gd name="connsiteY5" fmla="*/ 20012 h 755864"/>
                      <a:gd name="connsiteX6" fmla="*/ 240150 w 240150"/>
                      <a:gd name="connsiteY6" fmla="*/ 0 h 755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0150" h="755864" stroke="0" extrusionOk="0">
                        <a:moveTo>
                          <a:pt x="240150" y="755864"/>
                        </a:moveTo>
                        <a:cubicBezTo>
                          <a:pt x="175558" y="755806"/>
                          <a:pt x="119410" y="746612"/>
                          <a:pt x="120075" y="735852"/>
                        </a:cubicBezTo>
                        <a:cubicBezTo>
                          <a:pt x="117382" y="567238"/>
                          <a:pt x="131482" y="556074"/>
                          <a:pt x="120075" y="397944"/>
                        </a:cubicBezTo>
                        <a:cubicBezTo>
                          <a:pt x="119169" y="395612"/>
                          <a:pt x="70564" y="374924"/>
                          <a:pt x="0" y="377932"/>
                        </a:cubicBezTo>
                        <a:cubicBezTo>
                          <a:pt x="68508" y="378924"/>
                          <a:pt x="118174" y="370473"/>
                          <a:pt x="120075" y="357920"/>
                        </a:cubicBezTo>
                        <a:cubicBezTo>
                          <a:pt x="112875" y="199312"/>
                          <a:pt x="130336" y="182526"/>
                          <a:pt x="120075" y="20012"/>
                        </a:cubicBezTo>
                        <a:cubicBezTo>
                          <a:pt x="120203" y="6107"/>
                          <a:pt x="175252" y="3155"/>
                          <a:pt x="240150" y="0"/>
                        </a:cubicBezTo>
                        <a:cubicBezTo>
                          <a:pt x="257134" y="195592"/>
                          <a:pt x="229738" y="231867"/>
                          <a:pt x="240150" y="393049"/>
                        </a:cubicBezTo>
                        <a:cubicBezTo>
                          <a:pt x="250562" y="554231"/>
                          <a:pt x="253995" y="601965"/>
                          <a:pt x="240150" y="755864"/>
                        </a:cubicBezTo>
                        <a:close/>
                      </a:path>
                      <a:path w="240150" h="755864" fill="none" extrusionOk="0">
                        <a:moveTo>
                          <a:pt x="240150" y="755864"/>
                        </a:moveTo>
                        <a:cubicBezTo>
                          <a:pt x="172006" y="755905"/>
                          <a:pt x="120221" y="745369"/>
                          <a:pt x="120075" y="735852"/>
                        </a:cubicBezTo>
                        <a:cubicBezTo>
                          <a:pt x="109176" y="597117"/>
                          <a:pt x="108867" y="529793"/>
                          <a:pt x="120075" y="397944"/>
                        </a:cubicBezTo>
                        <a:cubicBezTo>
                          <a:pt x="117390" y="388833"/>
                          <a:pt x="68438" y="375325"/>
                          <a:pt x="0" y="377932"/>
                        </a:cubicBezTo>
                        <a:cubicBezTo>
                          <a:pt x="63869" y="377275"/>
                          <a:pt x="119479" y="369980"/>
                          <a:pt x="120075" y="357920"/>
                        </a:cubicBezTo>
                        <a:cubicBezTo>
                          <a:pt x="106651" y="256138"/>
                          <a:pt x="122685" y="169941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0025-8C07-42A7-BD8E-CAF9CDDC570C}"/>
              </a:ext>
            </a:extLst>
          </p:cNvPr>
          <p:cNvSpPr txBox="1"/>
          <p:nvPr/>
        </p:nvSpPr>
        <p:spPr>
          <a:xfrm>
            <a:off x="4044162" y="4976025"/>
            <a:ext cx="1025922" cy="11612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混合精度</a:t>
            </a:r>
            <a:endParaRPr lang="en-US" altLang="zh-CN" sz="2000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算子融合</a:t>
            </a:r>
            <a:endParaRPr lang="en-US" altLang="zh-CN" sz="2000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梯度累加</a:t>
            </a:r>
            <a:endParaRPr lang="en-US" altLang="zh-CN" sz="20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20CD8-5297-49E1-8E1F-5C3C987A1103}"/>
              </a:ext>
            </a:extLst>
          </p:cNvPr>
          <p:cNvSpPr txBox="1"/>
          <p:nvPr/>
        </p:nvSpPr>
        <p:spPr>
          <a:xfrm>
            <a:off x="5563327" y="4976025"/>
            <a:ext cx="1663950" cy="761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服务器架构</a:t>
            </a:r>
            <a:endParaRPr lang="en-US" altLang="zh-CN" sz="2000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通信拓扑优化</a:t>
            </a:r>
            <a:endParaRPr lang="en-US" sz="2000" dirty="0" err="1">
              <a:solidFill>
                <a:srgbClr val="C00000"/>
              </a:solidFill>
              <a:latin typeface="+mj-ea"/>
              <a:ea typeface="+mj-ea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99BE436-EFE7-1A43-8F61-143683F57298}"/>
              </a:ext>
            </a:extLst>
          </p:cNvPr>
          <p:cNvGrpSpPr/>
          <p:nvPr/>
        </p:nvGrpSpPr>
        <p:grpSpPr>
          <a:xfrm>
            <a:off x="3039255" y="1988840"/>
            <a:ext cx="5939446" cy="1067148"/>
            <a:chOff x="3039255" y="1988840"/>
            <a:chExt cx="5939446" cy="1067148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18288B34-8F2D-4FB4-A8DB-123842C4F7A0}"/>
                </a:ext>
              </a:extLst>
            </p:cNvPr>
            <p:cNvSpPr/>
            <p:nvPr/>
          </p:nvSpPr>
          <p:spPr>
            <a:xfrm rot="16200000">
              <a:off x="5904968" y="937397"/>
              <a:ext cx="237600" cy="324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40812 h 3240000"/>
                        <a:gd name="connsiteX3" fmla="*/ 118800 w 237600"/>
                        <a:gd name="connsiteY3" fmla="*/ 224562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89204 h 3240000"/>
                        <a:gd name="connsiteX8" fmla="*/ 118800 w 237600"/>
                        <a:gd name="connsiteY8" fmla="*/ 546600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  <a:gd name="connsiteX11" fmla="*/ 237600 w 237600"/>
                        <a:gd name="connsiteY11" fmla="*/ 615600 h 3240000"/>
                        <a:gd name="connsiteX12" fmla="*/ 237600 w 237600"/>
                        <a:gd name="connsiteY12" fmla="*/ 1231200 h 3240000"/>
                        <a:gd name="connsiteX13" fmla="*/ 237600 w 237600"/>
                        <a:gd name="connsiteY13" fmla="*/ 1879200 h 3240000"/>
                        <a:gd name="connsiteX14" fmla="*/ 237600 w 237600"/>
                        <a:gd name="connsiteY14" fmla="*/ 2430000 h 3240000"/>
                        <a:gd name="connsiteX15" fmla="*/ 237600 w 237600"/>
                        <a:gd name="connsiteY15" fmla="*/ 3240000 h 3240000"/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09204 h 3240000"/>
                        <a:gd name="connsiteX3" fmla="*/ 118800 w 237600"/>
                        <a:gd name="connsiteY3" fmla="*/ 216660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57596 h 3240000"/>
                        <a:gd name="connsiteX8" fmla="*/ 118800 w 237600"/>
                        <a:gd name="connsiteY8" fmla="*/ 562404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7600" h="3240000" stroke="0" extrusionOk="0">
                          <a:moveTo>
                            <a:pt x="237600" y="3240000"/>
                          </a:moveTo>
                          <a:cubicBezTo>
                            <a:pt x="172774" y="3239304"/>
                            <a:pt x="116930" y="3232195"/>
                            <a:pt x="118800" y="3220201"/>
                          </a:cubicBezTo>
                          <a:cubicBezTo>
                            <a:pt x="120709" y="3074302"/>
                            <a:pt x="128910" y="2952408"/>
                            <a:pt x="118800" y="2740812"/>
                          </a:cubicBezTo>
                          <a:cubicBezTo>
                            <a:pt x="108690" y="2529216"/>
                            <a:pt x="117069" y="2444477"/>
                            <a:pt x="118800" y="2245620"/>
                          </a:cubicBezTo>
                          <a:cubicBezTo>
                            <a:pt x="120531" y="2046763"/>
                            <a:pt x="123676" y="1764440"/>
                            <a:pt x="118800" y="1639799"/>
                          </a:cubicBezTo>
                          <a:cubicBezTo>
                            <a:pt x="125862" y="1638375"/>
                            <a:pt x="73251" y="1610626"/>
                            <a:pt x="0" y="1620000"/>
                          </a:cubicBezTo>
                          <a:cubicBezTo>
                            <a:pt x="67665" y="1619427"/>
                            <a:pt x="119404" y="1610637"/>
                            <a:pt x="118800" y="1600201"/>
                          </a:cubicBezTo>
                          <a:cubicBezTo>
                            <a:pt x="101938" y="1439407"/>
                            <a:pt x="104953" y="1206823"/>
                            <a:pt x="118800" y="1089204"/>
                          </a:cubicBezTo>
                          <a:cubicBezTo>
                            <a:pt x="132647" y="971585"/>
                            <a:pt x="117475" y="733710"/>
                            <a:pt x="118800" y="546600"/>
                          </a:cubicBezTo>
                          <a:cubicBezTo>
                            <a:pt x="120125" y="359490"/>
                            <a:pt x="113150" y="276982"/>
                            <a:pt x="118800" y="19799"/>
                          </a:cubicBezTo>
                          <a:cubicBezTo>
                            <a:pt x="125276" y="-1899"/>
                            <a:pt x="167112" y="-5965"/>
                            <a:pt x="237600" y="0"/>
                          </a:cubicBezTo>
                          <a:cubicBezTo>
                            <a:pt x="235305" y="191188"/>
                            <a:pt x="242230" y="478382"/>
                            <a:pt x="237600" y="615600"/>
                          </a:cubicBezTo>
                          <a:cubicBezTo>
                            <a:pt x="232970" y="752818"/>
                            <a:pt x="264469" y="947619"/>
                            <a:pt x="237600" y="1231200"/>
                          </a:cubicBezTo>
                          <a:cubicBezTo>
                            <a:pt x="210731" y="1514781"/>
                            <a:pt x="237960" y="1736413"/>
                            <a:pt x="237600" y="1879200"/>
                          </a:cubicBezTo>
                          <a:cubicBezTo>
                            <a:pt x="237240" y="2021987"/>
                            <a:pt x="227578" y="2164522"/>
                            <a:pt x="237600" y="2430000"/>
                          </a:cubicBezTo>
                          <a:cubicBezTo>
                            <a:pt x="247622" y="2695478"/>
                            <a:pt x="228939" y="2944810"/>
                            <a:pt x="237600" y="3240000"/>
                          </a:cubicBezTo>
                          <a:close/>
                        </a:path>
                        <a:path w="237600" h="3240000" fill="none" extrusionOk="0">
                          <a:moveTo>
                            <a:pt x="237600" y="3240000"/>
                          </a:moveTo>
                          <a:cubicBezTo>
                            <a:pt x="171890" y="3238878"/>
                            <a:pt x="121362" y="3230407"/>
                            <a:pt x="118800" y="3220201"/>
                          </a:cubicBezTo>
                          <a:cubicBezTo>
                            <a:pt x="129723" y="3010116"/>
                            <a:pt x="125525" y="2873978"/>
                            <a:pt x="118800" y="2709204"/>
                          </a:cubicBezTo>
                          <a:cubicBezTo>
                            <a:pt x="112075" y="2544430"/>
                            <a:pt x="103668" y="2306687"/>
                            <a:pt x="118800" y="2166600"/>
                          </a:cubicBezTo>
                          <a:cubicBezTo>
                            <a:pt x="133932" y="2026513"/>
                            <a:pt x="114056" y="1803228"/>
                            <a:pt x="118800" y="1639799"/>
                          </a:cubicBezTo>
                          <a:cubicBezTo>
                            <a:pt x="117266" y="1629100"/>
                            <a:pt x="58028" y="1621729"/>
                            <a:pt x="0" y="1620000"/>
                          </a:cubicBezTo>
                          <a:cubicBezTo>
                            <a:pt x="63723" y="1620054"/>
                            <a:pt x="119178" y="1609088"/>
                            <a:pt x="118800" y="1600201"/>
                          </a:cubicBezTo>
                          <a:cubicBezTo>
                            <a:pt x="138012" y="1339656"/>
                            <a:pt x="121136" y="1184855"/>
                            <a:pt x="118800" y="1057596"/>
                          </a:cubicBezTo>
                          <a:cubicBezTo>
                            <a:pt x="116464" y="930338"/>
                            <a:pt x="136039" y="794825"/>
                            <a:pt x="118800" y="562404"/>
                          </a:cubicBezTo>
                          <a:cubicBezTo>
                            <a:pt x="101561" y="329983"/>
                            <a:pt x="118369" y="257673"/>
                            <a:pt x="118800" y="19799"/>
                          </a:cubicBezTo>
                          <a:cubicBezTo>
                            <a:pt x="112254" y="10360"/>
                            <a:pt x="174674" y="-6279"/>
                            <a:pt x="23760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</a:endParaRP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6040828B-0A05-4236-94A5-E53027BF0DF7}"/>
                </a:ext>
              </a:extLst>
            </p:cNvPr>
            <p:cNvSpPr/>
            <p:nvPr/>
          </p:nvSpPr>
          <p:spPr>
            <a:xfrm rot="16200000">
              <a:off x="8207710" y="2016124"/>
              <a:ext cx="240149" cy="108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  <a:gd name="connsiteX7" fmla="*/ 240149 w 240149"/>
                        <a:gd name="connsiteY7" fmla="*/ 1080000 h 1080000"/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40149" h="1080000" stroke="0" extrusionOk="0">
                          <a:moveTo>
                            <a:pt x="240149" y="1080000"/>
                          </a:moveTo>
                          <a:cubicBezTo>
                            <a:pt x="174511" y="1079399"/>
                            <a:pt x="119214" y="1071527"/>
                            <a:pt x="120074" y="1059988"/>
                          </a:cubicBezTo>
                          <a:cubicBezTo>
                            <a:pt x="124337" y="896938"/>
                            <a:pt x="120661" y="718674"/>
                            <a:pt x="120075" y="560012"/>
                          </a:cubicBezTo>
                          <a:cubicBezTo>
                            <a:pt x="112520" y="560140"/>
                            <a:pt x="56057" y="544997"/>
                            <a:pt x="0" y="540000"/>
                          </a:cubicBezTo>
                          <a:cubicBezTo>
                            <a:pt x="64389" y="541206"/>
                            <a:pt x="120674" y="530475"/>
                            <a:pt x="120075" y="519988"/>
                          </a:cubicBezTo>
                          <a:cubicBezTo>
                            <a:pt x="129874" y="282755"/>
                            <a:pt x="95420" y="233789"/>
                            <a:pt x="120075" y="20012"/>
                          </a:cubicBezTo>
                          <a:cubicBezTo>
                            <a:pt x="126235" y="3871"/>
                            <a:pt x="182527" y="-1502"/>
                            <a:pt x="240150" y="0"/>
                          </a:cubicBezTo>
                          <a:cubicBezTo>
                            <a:pt x="240253" y="319683"/>
                            <a:pt x="326372" y="696450"/>
                            <a:pt x="240149" y="1080000"/>
                          </a:cubicBezTo>
                          <a:close/>
                        </a:path>
                        <a:path w="240149" h="1080000" fill="none" extrusionOk="0">
                          <a:moveTo>
                            <a:pt x="240149" y="1080000"/>
                          </a:moveTo>
                          <a:cubicBezTo>
                            <a:pt x="174012" y="1080281"/>
                            <a:pt x="117520" y="1071737"/>
                            <a:pt x="120074" y="1059988"/>
                          </a:cubicBezTo>
                          <a:cubicBezTo>
                            <a:pt x="113883" y="923076"/>
                            <a:pt x="132498" y="713581"/>
                            <a:pt x="120075" y="560012"/>
                          </a:cubicBezTo>
                          <a:cubicBezTo>
                            <a:pt x="120229" y="536698"/>
                            <a:pt x="62852" y="534989"/>
                            <a:pt x="0" y="540000"/>
                          </a:cubicBezTo>
                          <a:cubicBezTo>
                            <a:pt x="66014" y="540337"/>
                            <a:pt x="118720" y="531684"/>
                            <a:pt x="120075" y="519988"/>
                          </a:cubicBezTo>
                          <a:cubicBezTo>
                            <a:pt x="138940" y="361432"/>
                            <a:pt x="96597" y="164775"/>
                            <a:pt x="120075" y="20012"/>
                          </a:cubicBezTo>
                          <a:cubicBezTo>
                            <a:pt x="130208" y="972"/>
                            <a:pt x="170834" y="4015"/>
                            <a:pt x="24015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4C92BE-F97B-423B-AF0E-430B480A6B1F}"/>
                </a:ext>
              </a:extLst>
            </p:cNvPr>
            <p:cNvSpPr txBox="1"/>
            <p:nvPr/>
          </p:nvSpPr>
          <p:spPr>
            <a:xfrm>
              <a:off x="4990212" y="2778989"/>
              <a:ext cx="207749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模型相关，相对固定</a:t>
              </a:r>
              <a:endParaRPr lang="en-US" dirty="0" err="1">
                <a:solidFill>
                  <a:srgbClr val="37415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4681A-340F-4A33-8D17-01A14F13A48F}"/>
                </a:ext>
              </a:extLst>
            </p:cNvPr>
            <p:cNvSpPr txBox="1"/>
            <p:nvPr/>
          </p:nvSpPr>
          <p:spPr>
            <a:xfrm>
              <a:off x="7841982" y="2778989"/>
              <a:ext cx="9233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可变因素</a:t>
              </a:r>
              <a:endParaRPr lang="en-US" dirty="0" err="1">
                <a:solidFill>
                  <a:srgbClr val="37415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A606C52-292D-DF4D-8409-2E907B58A5A0}"/>
                </a:ext>
              </a:extLst>
            </p:cNvPr>
            <p:cNvSpPr/>
            <p:nvPr/>
          </p:nvSpPr>
          <p:spPr>
            <a:xfrm>
              <a:off x="3039255" y="1988840"/>
              <a:ext cx="59394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None/>
              </a:pP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训练耗时 </a:t>
              </a:r>
              <a:r>
                <a:rPr lang="en-US" altLang="zh-CN" sz="2000" dirty="0">
                  <a:solidFill>
                    <a:srgbClr val="374154"/>
                  </a:solidFill>
                  <a:latin typeface="+mj-ea"/>
                  <a:ea typeface="+mj-ea"/>
                </a:rPr>
                <a:t>=</a:t>
              </a: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 训练数据规模 </a:t>
              </a:r>
              <a:r>
                <a:rPr lang="en-US" altLang="zh-CN" sz="2000" dirty="0">
                  <a:solidFill>
                    <a:srgbClr val="374154"/>
                  </a:solidFill>
                  <a:latin typeface="+mj-ea"/>
                  <a:ea typeface="+mj-ea"/>
                </a:rPr>
                <a:t>x </a:t>
              </a: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单步计算量</a:t>
              </a:r>
              <a:r>
                <a:rPr lang="en-US" altLang="zh-CN" sz="2000" dirty="0">
                  <a:solidFill>
                    <a:srgbClr val="374154"/>
                  </a:solidFill>
                  <a:latin typeface="+mj-ea"/>
                  <a:ea typeface="+mj-ea"/>
                </a:rPr>
                <a:t> / </a:t>
              </a:r>
              <a:r>
                <a:rPr lang="zh-CN" altLang="en-US" sz="2000" dirty="0">
                  <a:solidFill>
                    <a:srgbClr val="374154"/>
                  </a:solidFill>
                  <a:latin typeface="+mj-ea"/>
                  <a:ea typeface="+mj-ea"/>
                </a:rPr>
                <a:t>计算速率</a:t>
              </a:r>
              <a:endParaRPr lang="en-US" altLang="zh-CN" sz="2000" dirty="0">
                <a:solidFill>
                  <a:srgbClr val="374154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38493A9-2521-5541-93F8-F32AF7CB2819}"/>
              </a:ext>
            </a:extLst>
          </p:cNvPr>
          <p:cNvSpPr/>
          <p:nvPr/>
        </p:nvSpPr>
        <p:spPr>
          <a:xfrm>
            <a:off x="2209949" y="4146371"/>
            <a:ext cx="81323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计算速率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=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单设备计算速率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设备数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多设备并行效率（加速比）</a:t>
            </a:r>
            <a:endParaRPr lang="en-US" altLang="zh-CN" sz="2000" dirty="0">
              <a:solidFill>
                <a:srgbClr val="374154"/>
              </a:solidFill>
              <a:latin typeface="+mj-ea"/>
              <a:ea typeface="+mj-ea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FB40855-4EB6-1C4B-A8D5-D19E646952D6}"/>
              </a:ext>
            </a:extLst>
          </p:cNvPr>
          <p:cNvSpPr txBox="1">
            <a:spLocks/>
          </p:cNvSpPr>
          <p:nvPr/>
        </p:nvSpPr>
        <p:spPr>
          <a:xfrm>
            <a:off x="623635" y="3543192"/>
            <a:ext cx="10963473" cy="47579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计算速率：</a:t>
            </a:r>
            <a:endParaRPr lang="en-US" altLang="zh-CN" sz="2400" b="1" dirty="0"/>
          </a:p>
        </p:txBody>
      </p:sp>
      <p:sp>
        <p:nvSpPr>
          <p:cNvPr id="16" name="Left Brace 8">
            <a:extLst>
              <a:ext uri="{FF2B5EF4-FFF2-40B4-BE49-F238E27FC236}">
                <a16:creationId xmlns:a16="http://schemas.microsoft.com/office/drawing/2014/main" id="{B4267FFE-5501-3546-AE94-939064572179}"/>
              </a:ext>
            </a:extLst>
          </p:cNvPr>
          <p:cNvSpPr/>
          <p:nvPr/>
        </p:nvSpPr>
        <p:spPr>
          <a:xfrm rot="16200000">
            <a:off x="8405098" y="3220739"/>
            <a:ext cx="240150" cy="2936919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2936919 h 2936919"/>
                      <a:gd name="connsiteX1" fmla="*/ 120075 w 240150"/>
                      <a:gd name="connsiteY1" fmla="*/ 2916907 h 2936919"/>
                      <a:gd name="connsiteX2" fmla="*/ 120075 w 240150"/>
                      <a:gd name="connsiteY2" fmla="*/ 2440762 h 2936919"/>
                      <a:gd name="connsiteX3" fmla="*/ 120075 w 240150"/>
                      <a:gd name="connsiteY3" fmla="*/ 2007469 h 2936919"/>
                      <a:gd name="connsiteX4" fmla="*/ 120075 w 240150"/>
                      <a:gd name="connsiteY4" fmla="*/ 1488471 h 2936919"/>
                      <a:gd name="connsiteX5" fmla="*/ 0 w 240150"/>
                      <a:gd name="connsiteY5" fmla="*/ 1468459 h 2936919"/>
                      <a:gd name="connsiteX6" fmla="*/ 120075 w 240150"/>
                      <a:gd name="connsiteY6" fmla="*/ 1448447 h 2936919"/>
                      <a:gd name="connsiteX7" fmla="*/ 120075 w 240150"/>
                      <a:gd name="connsiteY7" fmla="*/ 972302 h 2936919"/>
                      <a:gd name="connsiteX8" fmla="*/ 120075 w 240150"/>
                      <a:gd name="connsiteY8" fmla="*/ 524726 h 2936919"/>
                      <a:gd name="connsiteX9" fmla="*/ 120075 w 240150"/>
                      <a:gd name="connsiteY9" fmla="*/ 20012 h 2936919"/>
                      <a:gd name="connsiteX10" fmla="*/ 240150 w 240150"/>
                      <a:gd name="connsiteY10" fmla="*/ 0 h 2936919"/>
                      <a:gd name="connsiteX11" fmla="*/ 240150 w 240150"/>
                      <a:gd name="connsiteY11" fmla="*/ 499276 h 2936919"/>
                      <a:gd name="connsiteX12" fmla="*/ 240150 w 240150"/>
                      <a:gd name="connsiteY12" fmla="*/ 1027922 h 2936919"/>
                      <a:gd name="connsiteX13" fmla="*/ 240150 w 240150"/>
                      <a:gd name="connsiteY13" fmla="*/ 1556567 h 2936919"/>
                      <a:gd name="connsiteX14" fmla="*/ 240150 w 240150"/>
                      <a:gd name="connsiteY14" fmla="*/ 2085212 h 2936919"/>
                      <a:gd name="connsiteX15" fmla="*/ 240150 w 240150"/>
                      <a:gd name="connsiteY15" fmla="*/ 2936919 h 2936919"/>
                      <a:gd name="connsiteX0" fmla="*/ 240150 w 240150"/>
                      <a:gd name="connsiteY0" fmla="*/ 2936919 h 2936919"/>
                      <a:gd name="connsiteX1" fmla="*/ 120075 w 240150"/>
                      <a:gd name="connsiteY1" fmla="*/ 2916907 h 2936919"/>
                      <a:gd name="connsiteX2" fmla="*/ 120075 w 240150"/>
                      <a:gd name="connsiteY2" fmla="*/ 2469330 h 2936919"/>
                      <a:gd name="connsiteX3" fmla="*/ 120075 w 240150"/>
                      <a:gd name="connsiteY3" fmla="*/ 1978901 h 2936919"/>
                      <a:gd name="connsiteX4" fmla="*/ 120075 w 240150"/>
                      <a:gd name="connsiteY4" fmla="*/ 1488471 h 2936919"/>
                      <a:gd name="connsiteX5" fmla="*/ 0 w 240150"/>
                      <a:gd name="connsiteY5" fmla="*/ 1468459 h 2936919"/>
                      <a:gd name="connsiteX6" fmla="*/ 120075 w 240150"/>
                      <a:gd name="connsiteY6" fmla="*/ 1448447 h 2936919"/>
                      <a:gd name="connsiteX7" fmla="*/ 120075 w 240150"/>
                      <a:gd name="connsiteY7" fmla="*/ 958018 h 2936919"/>
                      <a:gd name="connsiteX8" fmla="*/ 120075 w 240150"/>
                      <a:gd name="connsiteY8" fmla="*/ 524726 h 2936919"/>
                      <a:gd name="connsiteX9" fmla="*/ 120075 w 240150"/>
                      <a:gd name="connsiteY9" fmla="*/ 20012 h 2936919"/>
                      <a:gd name="connsiteX10" fmla="*/ 240150 w 240150"/>
                      <a:gd name="connsiteY10" fmla="*/ 0 h 293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0150" h="2936919" stroke="0" extrusionOk="0">
                        <a:moveTo>
                          <a:pt x="240150" y="2936919"/>
                        </a:moveTo>
                        <a:cubicBezTo>
                          <a:pt x="175558" y="2936861"/>
                          <a:pt x="119410" y="2927667"/>
                          <a:pt x="120075" y="2916907"/>
                        </a:cubicBezTo>
                        <a:cubicBezTo>
                          <a:pt x="107281" y="2710146"/>
                          <a:pt x="126113" y="2556285"/>
                          <a:pt x="120075" y="2440762"/>
                        </a:cubicBezTo>
                        <a:cubicBezTo>
                          <a:pt x="114037" y="2325239"/>
                          <a:pt x="107549" y="2095960"/>
                          <a:pt x="120075" y="2007469"/>
                        </a:cubicBezTo>
                        <a:cubicBezTo>
                          <a:pt x="132601" y="1918978"/>
                          <a:pt x="124605" y="1593507"/>
                          <a:pt x="120075" y="1488471"/>
                        </a:cubicBezTo>
                        <a:cubicBezTo>
                          <a:pt x="115131" y="1481322"/>
                          <a:pt x="60251" y="1477153"/>
                          <a:pt x="0" y="1468459"/>
                        </a:cubicBezTo>
                        <a:cubicBezTo>
                          <a:pt x="68870" y="1469394"/>
                          <a:pt x="118531" y="1460365"/>
                          <a:pt x="120075" y="1448447"/>
                        </a:cubicBezTo>
                        <a:cubicBezTo>
                          <a:pt x="104584" y="1229878"/>
                          <a:pt x="128946" y="1197049"/>
                          <a:pt x="120075" y="972302"/>
                        </a:cubicBezTo>
                        <a:cubicBezTo>
                          <a:pt x="111204" y="747556"/>
                          <a:pt x="117625" y="650301"/>
                          <a:pt x="120075" y="524726"/>
                        </a:cubicBezTo>
                        <a:cubicBezTo>
                          <a:pt x="122525" y="399151"/>
                          <a:pt x="117818" y="210366"/>
                          <a:pt x="120075" y="20012"/>
                        </a:cubicBezTo>
                        <a:cubicBezTo>
                          <a:pt x="110502" y="9176"/>
                          <a:pt x="174993" y="-12159"/>
                          <a:pt x="240150" y="0"/>
                        </a:cubicBezTo>
                        <a:cubicBezTo>
                          <a:pt x="226277" y="221935"/>
                          <a:pt x="259528" y="326040"/>
                          <a:pt x="240150" y="499276"/>
                        </a:cubicBezTo>
                        <a:cubicBezTo>
                          <a:pt x="220772" y="672512"/>
                          <a:pt x="235980" y="872384"/>
                          <a:pt x="240150" y="1027922"/>
                        </a:cubicBezTo>
                        <a:cubicBezTo>
                          <a:pt x="244320" y="1183460"/>
                          <a:pt x="234267" y="1418880"/>
                          <a:pt x="240150" y="1556567"/>
                        </a:cubicBezTo>
                        <a:cubicBezTo>
                          <a:pt x="246033" y="1694254"/>
                          <a:pt x="221259" y="1857168"/>
                          <a:pt x="240150" y="2085212"/>
                        </a:cubicBezTo>
                        <a:cubicBezTo>
                          <a:pt x="259041" y="2313257"/>
                          <a:pt x="222499" y="2765911"/>
                          <a:pt x="240150" y="2936919"/>
                        </a:cubicBezTo>
                        <a:close/>
                      </a:path>
                      <a:path w="240150" h="2936919" fill="none" extrusionOk="0">
                        <a:moveTo>
                          <a:pt x="240150" y="2936919"/>
                        </a:moveTo>
                        <a:cubicBezTo>
                          <a:pt x="175808" y="2937613"/>
                          <a:pt x="119685" y="2925787"/>
                          <a:pt x="120075" y="2916907"/>
                        </a:cubicBezTo>
                        <a:cubicBezTo>
                          <a:pt x="111691" y="2815130"/>
                          <a:pt x="103165" y="2658038"/>
                          <a:pt x="120075" y="2469330"/>
                        </a:cubicBezTo>
                        <a:cubicBezTo>
                          <a:pt x="136985" y="2280622"/>
                          <a:pt x="98998" y="2140052"/>
                          <a:pt x="120075" y="1978901"/>
                        </a:cubicBezTo>
                        <a:cubicBezTo>
                          <a:pt x="141152" y="1817750"/>
                          <a:pt x="108301" y="1733652"/>
                          <a:pt x="120075" y="1488471"/>
                        </a:cubicBezTo>
                        <a:cubicBezTo>
                          <a:pt x="112432" y="1482682"/>
                          <a:pt x="60314" y="1461851"/>
                          <a:pt x="0" y="1468459"/>
                        </a:cubicBezTo>
                        <a:cubicBezTo>
                          <a:pt x="66095" y="1467927"/>
                          <a:pt x="121209" y="1459889"/>
                          <a:pt x="120075" y="1448447"/>
                        </a:cubicBezTo>
                        <a:cubicBezTo>
                          <a:pt x="136889" y="1270657"/>
                          <a:pt x="133207" y="1080308"/>
                          <a:pt x="120075" y="958018"/>
                        </a:cubicBezTo>
                        <a:cubicBezTo>
                          <a:pt x="106943" y="835728"/>
                          <a:pt x="102644" y="714787"/>
                          <a:pt x="120075" y="524726"/>
                        </a:cubicBezTo>
                        <a:cubicBezTo>
                          <a:pt x="137506" y="334665"/>
                          <a:pt x="104473" y="197068"/>
                          <a:pt x="120075" y="20012"/>
                        </a:cubicBezTo>
                        <a:cubicBezTo>
                          <a:pt x="125584" y="4964"/>
                          <a:pt x="175729" y="10467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238B594C-1F82-7C4F-94D3-D88C80C80F06}"/>
              </a:ext>
            </a:extLst>
          </p:cNvPr>
          <p:cNvSpPr txBox="1"/>
          <p:nvPr/>
        </p:nvSpPr>
        <p:spPr>
          <a:xfrm>
            <a:off x="8031224" y="4972544"/>
            <a:ext cx="1025922" cy="11612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数据并行</a:t>
            </a:r>
            <a:endParaRPr lang="en-US" altLang="zh-CN" sz="2000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模型并行</a:t>
            </a:r>
            <a:endParaRPr lang="en-US" altLang="zh-CN" sz="2000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+mj-ea"/>
                <a:ea typeface="+mj-ea"/>
              </a:rPr>
              <a:t>流水并行</a:t>
            </a:r>
            <a:endParaRPr lang="en-US" altLang="zh-CN" sz="20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496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6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4082143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Megatron-LM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919BC8-7CE7-134A-8B89-30A226A817F2}"/>
              </a:ext>
            </a:extLst>
          </p:cNvPr>
          <p:cNvSpPr/>
          <p:nvPr/>
        </p:nvSpPr>
        <p:spPr>
          <a:xfrm>
            <a:off x="1115702" y="4154884"/>
            <a:ext cx="9965357" cy="1891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Gill Sans MT" panose="020B05020201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https://github.com/NVIDIA/Megatron-LM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Gill Sans MT" panose="020B0502020104020203" pitchFamily="34" charset="0"/>
              </a:rPr>
              <a:t>Megatron-LM: Training Multi-Billion Parameter Language Models Using Model Parallelism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Gill Sans MT" panose="020B0502020104020203" pitchFamily="34" charset="0"/>
              </a:rPr>
              <a:t>Efficient Large-Scale Language Model Training on GPU Clusters Using Megatron-LM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latin typeface="Gill Sans MT" panose="020B0502020104020203" pitchFamily="34" charset="0"/>
              </a:rPr>
              <a:t>Reducing Activation </a:t>
            </a:r>
            <a:r>
              <a:rPr lang="en-US" altLang="zh-CN" sz="2000" dirty="0" err="1">
                <a:latin typeface="Gill Sans MT" panose="020B0502020104020203" pitchFamily="34" charset="0"/>
              </a:rPr>
              <a:t>Recomputation</a:t>
            </a:r>
            <a:r>
              <a:rPr lang="en-US" altLang="zh-CN" sz="2000" dirty="0">
                <a:latin typeface="Gill Sans MT" panose="020B0502020104020203" pitchFamily="34" charset="0"/>
              </a:rPr>
              <a:t> in Large Transformer Models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75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48F2C11-01F6-B143-892E-2DB08F26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Megatron-LM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BC3F03-224C-4B45-A83F-131785EB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95" y="1360170"/>
            <a:ext cx="9217571" cy="50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18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48F2C11-01F6-B143-892E-2DB08F26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Megatron-LM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038EBA-6490-DB47-880A-C4D3B58DB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1" y="1827637"/>
            <a:ext cx="114681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31017</TotalTime>
  <Words>2182</Words>
  <Application>Microsoft Macintosh PowerPoint</Application>
  <PresentationFormat>自定义</PresentationFormat>
  <Paragraphs>207</Paragraphs>
  <Slides>35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35</vt:i4>
      </vt:variant>
    </vt:vector>
  </HeadingPairs>
  <TitlesOfParts>
    <vt:vector size="51" baseType="lpstr">
      <vt:lpstr>Microsoft YaHei</vt:lpstr>
      <vt:lpstr>Microsoft YaHei</vt:lpstr>
      <vt:lpstr>ACGN-MiaoGB-Flash</vt:lpstr>
      <vt:lpstr>Segoe UI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大模型系列 – 分布式训练加速</vt:lpstr>
      <vt:lpstr>分布式并行意义</vt:lpstr>
      <vt:lpstr>分布式并行意义</vt:lpstr>
      <vt:lpstr>PowerPoint 演示文稿</vt:lpstr>
      <vt:lpstr>Megatron-LM Achieve</vt:lpstr>
      <vt:lpstr>Megatron-LM Achieve</vt:lpstr>
      <vt:lpstr>Megatron-LM Achieve</vt:lpstr>
      <vt:lpstr>Megatron-LM Achieve</vt:lpstr>
      <vt:lpstr>PTD：Data parallelism</vt:lpstr>
      <vt:lpstr>PTD：Data parallelism</vt:lpstr>
      <vt:lpstr>PTD：Data parallelism</vt:lpstr>
      <vt:lpstr>Megatron-LM Code</vt:lpstr>
      <vt:lpstr>PowerPoint 演示文稿</vt:lpstr>
      <vt:lpstr> Step1：启动</vt:lpstr>
      <vt:lpstr> Step1：启动</vt:lpstr>
      <vt:lpstr> Step1：启动</vt:lpstr>
      <vt:lpstr> Step1：启动</vt:lpstr>
      <vt:lpstr>Step2： Pretrain 函数</vt:lpstr>
      <vt:lpstr>Step3： 初始化</vt:lpstr>
      <vt:lpstr>Step3： 初始化</vt:lpstr>
      <vt:lpstr>Step3： 初始化</vt:lpstr>
      <vt:lpstr>Step3： 初始化</vt:lpstr>
      <vt:lpstr>Step4：设置模型</vt:lpstr>
      <vt:lpstr>Step4：设置模型</vt:lpstr>
      <vt:lpstr>Step4：设置模型</vt:lpstr>
      <vt:lpstr>Step4：设置模型</vt:lpstr>
      <vt:lpstr>Step4：设置模型</vt:lpstr>
      <vt:lpstr>Step5：数据并行</vt:lpstr>
      <vt:lpstr>Step5：数据并行</vt:lpstr>
      <vt:lpstr>Step5：数据并行</vt:lpstr>
      <vt:lpstr>Step6：模型训练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10763</cp:revision>
  <cp:lastPrinted>2023-09-08T09:14:01Z</cp:lastPrinted>
  <dcterms:created xsi:type="dcterms:W3CDTF">2020-08-28T08:44:19Z</dcterms:created>
  <dcterms:modified xsi:type="dcterms:W3CDTF">2024-03-31T13:58:25Z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